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6"/>
  </p:notesMasterIdLst>
  <p:sldIdLst>
    <p:sldId id="256" r:id="rId2"/>
    <p:sldId id="258" r:id="rId3"/>
    <p:sldId id="259" r:id="rId4"/>
    <p:sldId id="260" r:id="rId5"/>
    <p:sldId id="261" r:id="rId6"/>
    <p:sldId id="262" r:id="rId7"/>
    <p:sldId id="263" r:id="rId8"/>
    <p:sldId id="264" r:id="rId9"/>
    <p:sldId id="265" r:id="rId10"/>
    <p:sldId id="300" r:id="rId11"/>
    <p:sldId id="277" r:id="rId12"/>
    <p:sldId id="278" r:id="rId13"/>
    <p:sldId id="301" r:id="rId14"/>
    <p:sldId id="279" r:id="rId15"/>
    <p:sldId id="280" r:id="rId16"/>
    <p:sldId id="302" r:id="rId17"/>
    <p:sldId id="281" r:id="rId18"/>
    <p:sldId id="282" r:id="rId19"/>
    <p:sldId id="289" r:id="rId20"/>
    <p:sldId id="290" r:id="rId21"/>
    <p:sldId id="295" r:id="rId22"/>
    <p:sldId id="291" r:id="rId23"/>
    <p:sldId id="296" r:id="rId24"/>
    <p:sldId id="292" r:id="rId25"/>
    <p:sldId id="293" r:id="rId26"/>
    <p:sldId id="297" r:id="rId27"/>
    <p:sldId id="294" r:id="rId28"/>
    <p:sldId id="305" r:id="rId29"/>
    <p:sldId id="306" r:id="rId30"/>
    <p:sldId id="307" r:id="rId31"/>
    <p:sldId id="308" r:id="rId32"/>
    <p:sldId id="309" r:id="rId33"/>
    <p:sldId id="310" r:id="rId34"/>
    <p:sldId id="313" r:id="rId35"/>
    <p:sldId id="311" r:id="rId36"/>
    <p:sldId id="314" r:id="rId37"/>
    <p:sldId id="312"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D0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364" autoAdjust="0"/>
    <p:restoredTop sz="99529" autoAdjust="0"/>
  </p:normalViewPr>
  <p:slideViewPr>
    <p:cSldViewPr snapToGrid="0" snapToObjects="1">
      <p:cViewPr>
        <p:scale>
          <a:sx n="90" d="100"/>
          <a:sy n="90" d="100"/>
        </p:scale>
        <p:origin x="-20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D6029-F25E-6449-9E63-5453D844AD3C}" type="datetimeFigureOut">
              <a:rPr lang="en-US" smtClean="0"/>
              <a:t>11/30/14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FBB4A6-6FA4-E641-A5A1-D6BE360FD403}" type="slidenum">
              <a:rPr lang="en-US" smtClean="0"/>
              <a:t>‹#›</a:t>
            </a:fld>
            <a:endParaRPr lang="en-US"/>
          </a:p>
        </p:txBody>
      </p:sp>
    </p:spTree>
    <p:extLst>
      <p:ext uri="{BB962C8B-B14F-4D97-AF65-F5344CB8AC3E}">
        <p14:creationId xmlns:p14="http://schemas.microsoft.com/office/powerpoint/2010/main" val="1923596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long as there have been computers, people</a:t>
            </a:r>
            <a:r>
              <a:rPr lang="en-US" baseline="0" dirty="0" smtClean="0"/>
              <a:t> have been going “man, my computer is too slow” [hit computer]</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a:t>
            </a:fld>
            <a:endParaRPr lang="en-US"/>
          </a:p>
        </p:txBody>
      </p:sp>
    </p:spTree>
    <p:extLst>
      <p:ext uri="{BB962C8B-B14F-4D97-AF65-F5344CB8AC3E}">
        <p14:creationId xmlns:p14="http://schemas.microsoft.com/office/powerpoint/2010/main" val="292882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13</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block is reserved, it changes</a:t>
            </a:r>
            <a:r>
              <a:rPr lang="en-US" baseline="0" dirty="0" smtClean="0"/>
              <a:t> to dirty and proceeds locally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14</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cache has a dirty copy of that memory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15</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16</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is valid, it gets written through</a:t>
            </a:r>
            <a:r>
              <a:rPr lang="en-US" baseline="0" dirty="0" smtClean="0"/>
              <a:t> to memory, and all other instances change to INVALID</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17</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18</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VALID-EXCLUSIVE : not modified, and the only copy in any cache</a:t>
            </a:r>
          </a:p>
          <a:p>
            <a:pPr lvl="2"/>
            <a:r>
              <a:rPr lang="en-US" sz="1200" kern="1200" dirty="0" smtClean="0">
                <a:solidFill>
                  <a:schemeClr val="tx1"/>
                </a:solidFill>
                <a:effectLst/>
                <a:latin typeface="+mn-lt"/>
                <a:ea typeface="+mn-ea"/>
                <a:cs typeface="+mn-cs"/>
              </a:rPr>
              <a:t>SHARED : not modified, and other caches may have a copy.</a:t>
            </a:r>
          </a:p>
          <a:p>
            <a:pPr lvl="2"/>
            <a:r>
              <a:rPr lang="en-US" sz="1200" kern="1200" dirty="0" smtClean="0">
                <a:solidFill>
                  <a:schemeClr val="tx1"/>
                </a:solidFill>
                <a:effectLst/>
                <a:latin typeface="+mn-lt"/>
                <a:ea typeface="+mn-ea"/>
                <a:cs typeface="+mn-cs"/>
              </a:rPr>
              <a:t>DIRTY : modified, and only copy in any cache</a:t>
            </a:r>
          </a:p>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19</a:t>
            </a:fld>
            <a:endParaRPr lang="en-US"/>
          </a:p>
        </p:txBody>
      </p:sp>
    </p:spTree>
    <p:extLst>
      <p:ext uri="{BB962C8B-B14F-4D97-AF65-F5344CB8AC3E}">
        <p14:creationId xmlns:p14="http://schemas.microsoft.com/office/powerpoint/2010/main" val="411493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20</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block is dirty, the write can happen immediately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21</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block is dirty, the write can </a:t>
            </a:r>
            <a:r>
              <a:rPr lang="en-US" smtClean="0"/>
              <a:t>happen immediately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22</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memory can be any</a:t>
            </a:r>
            <a:r>
              <a:rPr lang="en-US" baseline="0" dirty="0" smtClean="0"/>
              <a:t> kind of memory for this problem to arise.</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3</a:t>
            </a:fld>
            <a:endParaRPr lang="en-US"/>
          </a:p>
        </p:txBody>
      </p:sp>
    </p:spTree>
    <p:extLst>
      <p:ext uri="{BB962C8B-B14F-4D97-AF65-F5344CB8AC3E}">
        <p14:creationId xmlns:p14="http://schemas.microsoft.com/office/powerpoint/2010/main" val="4063587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23</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block is VALID-EXCLUSIVE, the write can happen immediately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24</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changed to DIRTY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25</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26</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block is SHARED, then a write to memory is initiated, so first the bus is acquired</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27</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any caches snooping on the bus will also update their memory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28</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any caches snooping on the bus will also update their memory</a:t>
            </a:r>
          </a:p>
          <a:p>
            <a:endParaRPr lang="en-US" baseline="0" dirty="0" smtClean="0"/>
          </a:p>
          <a:p>
            <a:r>
              <a:rPr lang="en-US" baseline="0" dirty="0" smtClean="0"/>
              <a:t>These caches then all raise the shared line</a:t>
            </a:r>
          </a:p>
          <a:p>
            <a:endParaRPr lang="en-US" baseline="0" dirty="0" smtClean="0"/>
          </a:p>
          <a:p>
            <a:r>
              <a:rPr lang="en-US" baseline="0" dirty="0" smtClean="0"/>
              <a:t>The initial cache doing the writing checks the </a:t>
            </a:r>
            <a:r>
              <a:rPr lang="en-US" baseline="0" dirty="0" err="1" smtClean="0"/>
              <a:t>SharedLine</a:t>
            </a:r>
            <a:r>
              <a:rPr lang="en-US" baseline="0" dirty="0" smtClean="0"/>
              <a:t> to assure that the memory is indeed shared. If it is, then it remains in state SHARED. </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29</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other caches did</a:t>
            </a:r>
            <a:r>
              <a:rPr lang="en-US" baseline="0" dirty="0" smtClean="0"/>
              <a:t> not actually contained shared copies of the memory any more, then when Cache 1 checked the </a:t>
            </a:r>
            <a:r>
              <a:rPr lang="en-US" baseline="0" dirty="0" err="1" smtClean="0"/>
              <a:t>sharedLine</a:t>
            </a:r>
            <a:r>
              <a:rPr lang="en-US" baseline="0" dirty="0" smtClean="0"/>
              <a:t>, it would change to VALID-EXCLUSIVE</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30</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other caches did</a:t>
            </a:r>
            <a:r>
              <a:rPr lang="en-US" baseline="0" dirty="0" smtClean="0"/>
              <a:t> not actually contained shared copies of the memory any more, then when Cache 1 checked the </a:t>
            </a:r>
            <a:r>
              <a:rPr lang="en-US" baseline="0" dirty="0" err="1" smtClean="0"/>
              <a:t>sharedLine</a:t>
            </a:r>
            <a:r>
              <a:rPr lang="en-US" baseline="0" dirty="0" smtClean="0"/>
              <a:t>, it </a:t>
            </a:r>
            <a:r>
              <a:rPr lang="en-US" baseline="0" smtClean="0"/>
              <a:t>would change to VALID-EXCLUSIVE</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31</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38</a:t>
            </a:fld>
            <a:endParaRPr lang="en-US"/>
          </a:p>
        </p:txBody>
      </p:sp>
    </p:spTree>
    <p:extLst>
      <p:ext uri="{BB962C8B-B14F-4D97-AF65-F5344CB8AC3E}">
        <p14:creationId xmlns:p14="http://schemas.microsoft.com/office/powerpoint/2010/main" val="122338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memory can be any</a:t>
            </a:r>
            <a:r>
              <a:rPr lang="en-US" baseline="0" dirty="0" smtClean="0"/>
              <a:t> kind of memory for this problem </a:t>
            </a:r>
            <a:r>
              <a:rPr lang="en-US" baseline="0" smtClean="0"/>
              <a:t>to arise.</a:t>
            </a:r>
          </a:p>
          <a:p>
            <a:r>
              <a:rPr lang="en-US" baseline="0" smtClean="0"/>
              <a:t>----- Meeting Notes (11/30/14 16:33) -----</a:t>
            </a:r>
          </a:p>
          <a:p>
            <a:r>
              <a:rPr lang="en-US" baseline="0" smtClean="0"/>
              <a:t>2:15 up to this point</a:t>
            </a:r>
            <a:endParaRPr lang="en-US"/>
          </a:p>
        </p:txBody>
      </p:sp>
      <p:sp>
        <p:nvSpPr>
          <p:cNvPr id="4" name="Slide Number Placeholder 3"/>
          <p:cNvSpPr>
            <a:spLocks noGrp="1"/>
          </p:cNvSpPr>
          <p:nvPr>
            <p:ph type="sldNum" sz="quarter" idx="10"/>
          </p:nvPr>
        </p:nvSpPr>
        <p:spPr/>
        <p:txBody>
          <a:bodyPr/>
          <a:lstStyle/>
          <a:p>
            <a:fld id="{85FBB4A6-6FA4-E641-A5A1-D6BE360FD403}" type="slidenum">
              <a:rPr lang="en-US" smtClean="0"/>
              <a:t>4</a:t>
            </a:fld>
            <a:endParaRPr lang="en-US"/>
          </a:p>
        </p:txBody>
      </p:sp>
    </p:spTree>
    <p:extLst>
      <p:ext uri="{BB962C8B-B14F-4D97-AF65-F5344CB8AC3E}">
        <p14:creationId xmlns:p14="http://schemas.microsoft.com/office/powerpoint/2010/main" val="4063587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39</a:t>
            </a:fld>
            <a:endParaRPr lang="en-US"/>
          </a:p>
        </p:txBody>
      </p:sp>
    </p:spTree>
    <p:extLst>
      <p:ext uri="{BB962C8B-B14F-4D97-AF65-F5344CB8AC3E}">
        <p14:creationId xmlns:p14="http://schemas.microsoft.com/office/powerpoint/2010/main" val="1223388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40</a:t>
            </a:fld>
            <a:endParaRPr lang="en-US"/>
          </a:p>
        </p:txBody>
      </p:sp>
    </p:spTree>
    <p:extLst>
      <p:ext uri="{BB962C8B-B14F-4D97-AF65-F5344CB8AC3E}">
        <p14:creationId xmlns:p14="http://schemas.microsoft.com/office/powerpoint/2010/main" val="122338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41</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cache has a dirty copy of that memory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42</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it gets loaded</a:t>
            </a:r>
            <a:r>
              <a:rPr lang="en-US" baseline="0" dirty="0" smtClean="0"/>
              <a:t> in from memory. </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43</a:t>
            </a:fld>
            <a:endParaRPr lang="en-US"/>
          </a:p>
        </p:txBody>
      </p:sp>
    </p:spTree>
    <p:extLst>
      <p:ext uri="{BB962C8B-B14F-4D97-AF65-F5344CB8AC3E}">
        <p14:creationId xmlns:p14="http://schemas.microsoft.com/office/powerpoint/2010/main" val="1138126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44</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Cache 2 Has a dirty</a:t>
            </a:r>
            <a:r>
              <a:rPr lang="en-US" baseline="0" dirty="0" smtClean="0"/>
              <a:t> copy of the memory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45</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copy in Cache 2 gets written to memory, and to</a:t>
            </a:r>
            <a:r>
              <a:rPr lang="en-US" baseline="0" dirty="0" smtClean="0"/>
              <a:t> Cache 1. </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46</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47</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a miss, and no other caches are dirty, it is loaded in from memory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48</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 is better because a programmer should not be thinking about the</a:t>
            </a:r>
            <a:r>
              <a:rPr lang="en-US" baseline="0" dirty="0" smtClean="0"/>
              <a:t> implementation of cache coherence. It needs to be totally invisible to the user.</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5</a:t>
            </a:fld>
            <a:endParaRPr lang="en-US"/>
          </a:p>
        </p:txBody>
      </p:sp>
    </p:spTree>
    <p:extLst>
      <p:ext uri="{BB962C8B-B14F-4D97-AF65-F5344CB8AC3E}">
        <p14:creationId xmlns:p14="http://schemas.microsoft.com/office/powerpoint/2010/main" val="107654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other instances are invalidated</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49</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a:t>
            </a:r>
            <a:r>
              <a:rPr lang="en-US" baseline="0" dirty="0" smtClean="0"/>
              <a:t> occurs, and state is changed to dirty</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50</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51</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there exists a dirty copy, that gets copied in</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52</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original dirty copy invalidates</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53</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write occurs. </a:t>
            </a:r>
          </a:p>
          <a:p>
            <a:r>
              <a:rPr lang="en-US" dirty="0" smtClean="0"/>
              <a:t>----- Meeting Notes (11/30/14 16:33) -----</a:t>
            </a:r>
          </a:p>
          <a:p>
            <a:r>
              <a:rPr lang="en-US" dirty="0" smtClean="0"/>
              <a:t>7:15 up to here</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54</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main kinds of snoopy cache coherence protocols. Write invalidate, and Write-Broadcast,</a:t>
            </a:r>
            <a:r>
              <a:rPr lang="en-US" baseline="0" dirty="0" smtClean="0"/>
              <a:t> also known as write-update. </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8</a:t>
            </a:fld>
            <a:endParaRPr lang="en-US"/>
          </a:p>
        </p:txBody>
      </p:sp>
    </p:spTree>
    <p:extLst>
      <p:ext uri="{BB962C8B-B14F-4D97-AF65-F5344CB8AC3E}">
        <p14:creationId xmlns:p14="http://schemas.microsoft.com/office/powerpoint/2010/main" val="91976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Invalid – data is not up to date at all, can not be used</a:t>
            </a:r>
          </a:p>
          <a:p>
            <a:pPr lvl="2"/>
            <a:r>
              <a:rPr lang="en-US" sz="1200" kern="1200" dirty="0" smtClean="0">
                <a:solidFill>
                  <a:schemeClr val="tx1"/>
                </a:solidFill>
                <a:effectLst/>
                <a:latin typeface="+mn-lt"/>
                <a:ea typeface="+mn-ea"/>
                <a:cs typeface="+mn-cs"/>
              </a:rPr>
              <a:t>Valid (not modified from what is in memory, and possibly shared across multiple caches)</a:t>
            </a:r>
          </a:p>
          <a:p>
            <a:pPr lvl="2"/>
            <a:r>
              <a:rPr lang="en-US" sz="1200" kern="1200" dirty="0" smtClean="0">
                <a:solidFill>
                  <a:schemeClr val="tx1"/>
                </a:solidFill>
                <a:effectLst/>
                <a:latin typeface="+mn-lt"/>
                <a:ea typeface="+mn-ea"/>
                <a:cs typeface="+mn-cs"/>
              </a:rPr>
              <a:t>Reserved (Not needing a write-back, and guaranteed to be the only copy of that block in any </a:t>
            </a:r>
            <a:r>
              <a:rPr lang="en-US" sz="1200" kern="1200" dirty="0" smtClean="0">
                <a:solidFill>
                  <a:schemeClr val="tx1"/>
                </a:solidFill>
                <a:effectLst/>
                <a:latin typeface="+mn-lt"/>
                <a:ea typeface="+mn-ea"/>
                <a:cs typeface="+mn-cs"/>
              </a:rPr>
              <a:t>cache,</a:t>
            </a:r>
            <a:r>
              <a:rPr lang="en-US" sz="1200" kern="1200" baseline="0" dirty="0" smtClean="0">
                <a:solidFill>
                  <a:schemeClr val="tx1"/>
                </a:solidFill>
                <a:effectLst/>
                <a:latin typeface="+mn-lt"/>
                <a:ea typeface="+mn-ea"/>
                <a:cs typeface="+mn-cs"/>
              </a:rPr>
              <a:t> like VALID but the only copy)</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Dirty (Written more than once, and the only copy in any cache)</a:t>
            </a:r>
          </a:p>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9</a:t>
            </a:fld>
            <a:endParaRPr lang="en-US"/>
          </a:p>
        </p:txBody>
      </p:sp>
    </p:spTree>
    <p:extLst>
      <p:ext uri="{BB962C8B-B14F-4D97-AF65-F5344CB8AC3E}">
        <p14:creationId xmlns:p14="http://schemas.microsoft.com/office/powerpoint/2010/main" val="122338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10</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block is already dirty, then the write proceeds locally in the cache</a:t>
            </a:r>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11</a:t>
            </a:fld>
            <a:endParaRPr lang="en-US"/>
          </a:p>
        </p:txBody>
      </p:sp>
    </p:spTree>
    <p:extLst>
      <p:ext uri="{BB962C8B-B14F-4D97-AF65-F5344CB8AC3E}">
        <p14:creationId xmlns:p14="http://schemas.microsoft.com/office/powerpoint/2010/main" val="213088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BB4A6-6FA4-E641-A5A1-D6BE360FD403}" type="slidenum">
              <a:rPr lang="en-US" smtClean="0"/>
              <a:t>12</a:t>
            </a:fld>
            <a:endParaRPr lang="en-US"/>
          </a:p>
        </p:txBody>
      </p:sp>
    </p:spTree>
    <p:extLst>
      <p:ext uri="{BB962C8B-B14F-4D97-AF65-F5344CB8AC3E}">
        <p14:creationId xmlns:p14="http://schemas.microsoft.com/office/powerpoint/2010/main" val="213088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A0597E34-CB18-2E4B-A977-93E530DB83F9}" type="datetimeFigureOut">
              <a:rPr lang="en-US" smtClean="0"/>
              <a:t>11/30/14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97E34-CB18-2E4B-A977-93E530DB83F9}" type="datetimeFigureOut">
              <a:rPr lang="en-US" smtClean="0"/>
              <a:t>11/30/14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B1564-570D-A24B-88D9-C14D5FB273E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A0597E34-CB18-2E4B-A977-93E530DB83F9}" type="datetimeFigureOut">
              <a:rPr lang="en-US" smtClean="0"/>
              <a:t>11/30/14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A0597E34-CB18-2E4B-A977-93E530DB83F9}" type="datetimeFigureOut">
              <a:rPr lang="en-US" smtClean="0"/>
              <a:t>11/30/14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0597E34-CB18-2E4B-A977-93E530DB83F9}" type="datetimeFigureOut">
              <a:rPr lang="en-US" smtClean="0"/>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0597E34-CB18-2E4B-A977-93E530DB83F9}" type="datetimeFigureOut">
              <a:rPr lang="en-US" smtClean="0"/>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0597E34-CB18-2E4B-A977-93E530DB83F9}" type="datetimeFigureOut">
              <a:rPr lang="en-US" smtClean="0"/>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A0597E34-CB18-2E4B-A977-93E530DB83F9}" type="datetimeFigureOut">
              <a:rPr lang="en-US" smtClean="0"/>
              <a:t>11/30/14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97E34-CB18-2E4B-A977-93E530DB83F9}" type="datetimeFigureOut">
              <a:rPr lang="en-US" smtClean="0"/>
              <a:t>11/30/14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0597E34-CB18-2E4B-A977-93E530DB83F9}" type="datetimeFigureOut">
              <a:rPr lang="en-US" smtClean="0"/>
              <a:t>11/30/14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0597E34-CB18-2E4B-A977-93E530DB83F9}" type="datetimeFigureOut">
              <a:rPr lang="en-US" smtClean="0"/>
              <a:t>11/30/14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0597E34-CB18-2E4B-A977-93E530DB83F9}" type="datetimeFigureOut">
              <a:rPr lang="en-US" smtClean="0"/>
              <a:t>11/30/14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A0597E34-CB18-2E4B-A977-93E530DB83F9}" type="datetimeFigureOut">
              <a:rPr lang="en-US" smtClean="0"/>
              <a:t>11/30/14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B1564-570D-A24B-88D9-C14D5FB273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A0597E34-CB18-2E4B-A977-93E530DB83F9}" type="datetimeFigureOut">
              <a:rPr lang="en-US" smtClean="0"/>
              <a:t>11/30/14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A0597E34-CB18-2E4B-A977-93E530DB83F9}" type="datetimeFigureOut">
              <a:rPr lang="en-US" smtClean="0"/>
              <a:t>11/30/14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84BB1564-570D-A24B-88D9-C14D5FB273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844" y="1025172"/>
            <a:ext cx="7989711" cy="1924050"/>
          </a:xfrm>
        </p:spPr>
        <p:txBody>
          <a:bodyPr/>
          <a:lstStyle/>
          <a:p>
            <a:r>
              <a:rPr lang="en-US" dirty="0" smtClean="0"/>
              <a:t>EE126 Final Presentation</a:t>
            </a:r>
            <a:endParaRPr lang="en-US" dirty="0"/>
          </a:p>
        </p:txBody>
      </p:sp>
      <p:sp>
        <p:nvSpPr>
          <p:cNvPr id="3" name="Subtitle 2"/>
          <p:cNvSpPr>
            <a:spLocks noGrp="1"/>
          </p:cNvSpPr>
          <p:nvPr>
            <p:ph type="subTitle" idx="1"/>
          </p:nvPr>
        </p:nvSpPr>
        <p:spPr>
          <a:xfrm>
            <a:off x="914400" y="4074974"/>
            <a:ext cx="7342188" cy="1448430"/>
          </a:xfrm>
        </p:spPr>
        <p:txBody>
          <a:bodyPr/>
          <a:lstStyle/>
          <a:p>
            <a:r>
              <a:rPr lang="en-US" dirty="0" smtClean="0"/>
              <a:t>Bradley Frizzell</a:t>
            </a:r>
          </a:p>
          <a:p>
            <a:r>
              <a:rPr lang="en-US" dirty="0" smtClean="0"/>
              <a:t>Tufts University Department of Electrical and Computer Engineering</a:t>
            </a:r>
          </a:p>
          <a:p>
            <a:r>
              <a:rPr lang="en-US" dirty="0" smtClean="0"/>
              <a:t>12/1/2014</a:t>
            </a:r>
            <a:endParaRPr lang="en-US" dirty="0"/>
          </a:p>
        </p:txBody>
      </p:sp>
      <p:sp>
        <p:nvSpPr>
          <p:cNvPr id="4" name="TextBox 3"/>
          <p:cNvSpPr txBox="1"/>
          <p:nvPr/>
        </p:nvSpPr>
        <p:spPr>
          <a:xfrm>
            <a:off x="2906889" y="3088003"/>
            <a:ext cx="3332312" cy="707886"/>
          </a:xfrm>
          <a:prstGeom prst="rect">
            <a:avLst/>
          </a:prstGeom>
          <a:noFill/>
        </p:spPr>
        <p:txBody>
          <a:bodyPr wrap="none" rtlCol="0">
            <a:spAutoFit/>
          </a:bodyPr>
          <a:lstStyle/>
          <a:p>
            <a:r>
              <a:rPr lang="en-US" sz="4000" dirty="0" smtClean="0"/>
              <a:t>Snoopy Cache</a:t>
            </a:r>
            <a:endParaRPr lang="en-US" sz="4000" dirty="0"/>
          </a:p>
        </p:txBody>
      </p:sp>
    </p:spTree>
    <p:extLst>
      <p:ext uri="{BB962C8B-B14F-4D97-AF65-F5344CB8AC3E}">
        <p14:creationId xmlns:p14="http://schemas.microsoft.com/office/powerpoint/2010/main" val="2401479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Write Once Protocol</a:t>
            </a:r>
            <a:endParaRPr lang="en-US" sz="3200" dirty="0"/>
          </a:p>
        </p:txBody>
      </p:sp>
      <p:sp>
        <p:nvSpPr>
          <p:cNvPr id="3" name="TextBox 2"/>
          <p:cNvSpPr txBox="1"/>
          <p:nvPr/>
        </p:nvSpPr>
        <p:spPr>
          <a:xfrm>
            <a:off x="2877678" y="2948327"/>
            <a:ext cx="3595856" cy="1107996"/>
          </a:xfrm>
          <a:prstGeom prst="rect">
            <a:avLst/>
          </a:prstGeom>
          <a:noFill/>
        </p:spPr>
        <p:txBody>
          <a:bodyPr wrap="none" rtlCol="0">
            <a:spAutoFit/>
          </a:bodyPr>
          <a:lstStyle/>
          <a:p>
            <a:r>
              <a:rPr lang="en-US" sz="6600" dirty="0" smtClean="0"/>
              <a:t>Write Hit</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1</a:t>
            </a:r>
            <a:endParaRPr lang="en-US" sz="3200" dirty="0"/>
          </a:p>
        </p:txBody>
      </p:sp>
    </p:spTree>
    <p:extLst>
      <p:ext uri="{BB962C8B-B14F-4D97-AF65-F5344CB8AC3E}">
        <p14:creationId xmlns:p14="http://schemas.microsoft.com/office/powerpoint/2010/main" val="18328179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7752" y="423379"/>
            <a:ext cx="3595856" cy="1107996"/>
          </a:xfrm>
          <a:prstGeom prst="rect">
            <a:avLst/>
          </a:prstGeom>
          <a:noFill/>
        </p:spPr>
        <p:txBody>
          <a:bodyPr wrap="none" rtlCol="0">
            <a:spAutoFit/>
          </a:bodyPr>
          <a:lstStyle/>
          <a:p>
            <a:r>
              <a:rPr lang="en-US" sz="6600" dirty="0" smtClean="0"/>
              <a:t>Write Hit</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002247873"/>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graphicFrame>
        <p:nvGraphicFramePr>
          <p:cNvPr id="28" name="Table 27"/>
          <p:cNvGraphicFramePr>
            <a:graphicFrameLocks noGrp="1"/>
          </p:cNvGraphicFramePr>
          <p:nvPr>
            <p:extLst>
              <p:ext uri="{D42A27DB-BD31-4B8C-83A1-F6EECF244321}">
                <p14:modId xmlns:p14="http://schemas.microsoft.com/office/powerpoint/2010/main" val="2666170680"/>
              </p:ext>
            </p:extLst>
          </p:nvPr>
        </p:nvGraphicFramePr>
        <p:xfrm>
          <a:off x="416511"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0x00000000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627726" y="2739583"/>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7217505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7752" y="423379"/>
            <a:ext cx="3595856" cy="1107996"/>
          </a:xfrm>
          <a:prstGeom prst="rect">
            <a:avLst/>
          </a:prstGeom>
          <a:noFill/>
        </p:spPr>
        <p:txBody>
          <a:bodyPr wrap="none" rtlCol="0">
            <a:spAutoFit/>
          </a:bodyPr>
          <a:lstStyle/>
          <a:p>
            <a:r>
              <a:rPr lang="en-US" sz="6600" dirty="0" smtClean="0"/>
              <a:t>Write Hit</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4220029363"/>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graphicFrame>
        <p:nvGraphicFramePr>
          <p:cNvPr id="28" name="Table 27"/>
          <p:cNvGraphicFramePr>
            <a:graphicFrameLocks noGrp="1"/>
          </p:cNvGraphicFramePr>
          <p:nvPr>
            <p:extLst>
              <p:ext uri="{D42A27DB-BD31-4B8C-83A1-F6EECF244321}">
                <p14:modId xmlns:p14="http://schemas.microsoft.com/office/powerpoint/2010/main" val="1494655633"/>
              </p:ext>
            </p:extLst>
          </p:nvPr>
        </p:nvGraphicFramePr>
        <p:xfrm>
          <a:off x="416511"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0xFFFFFFFF</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0" name="TextBox 29"/>
          <p:cNvSpPr txBox="1"/>
          <p:nvPr/>
        </p:nvSpPr>
        <p:spPr>
          <a:xfrm>
            <a:off x="627726" y="2739583"/>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42607945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Write Once Protocol</a:t>
            </a:r>
            <a:endParaRPr lang="en-US" sz="3200" dirty="0"/>
          </a:p>
        </p:txBody>
      </p:sp>
      <p:sp>
        <p:nvSpPr>
          <p:cNvPr id="3" name="TextBox 2"/>
          <p:cNvSpPr txBox="1"/>
          <p:nvPr/>
        </p:nvSpPr>
        <p:spPr>
          <a:xfrm>
            <a:off x="2877678" y="2948327"/>
            <a:ext cx="3595856" cy="1107996"/>
          </a:xfrm>
          <a:prstGeom prst="rect">
            <a:avLst/>
          </a:prstGeom>
          <a:noFill/>
        </p:spPr>
        <p:txBody>
          <a:bodyPr wrap="none" rtlCol="0">
            <a:spAutoFit/>
          </a:bodyPr>
          <a:lstStyle/>
          <a:p>
            <a:r>
              <a:rPr lang="en-US" sz="6600" dirty="0" smtClean="0"/>
              <a:t>Write Hit</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2</a:t>
            </a:r>
            <a:endParaRPr lang="en-US" sz="3200" dirty="0"/>
          </a:p>
        </p:txBody>
      </p:sp>
    </p:spTree>
    <p:extLst>
      <p:ext uri="{BB962C8B-B14F-4D97-AF65-F5344CB8AC3E}">
        <p14:creationId xmlns:p14="http://schemas.microsoft.com/office/powerpoint/2010/main" val="35060740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7752" y="423379"/>
            <a:ext cx="3595856" cy="1107996"/>
          </a:xfrm>
          <a:prstGeom prst="rect">
            <a:avLst/>
          </a:prstGeom>
          <a:noFill/>
        </p:spPr>
        <p:txBody>
          <a:bodyPr wrap="none" rtlCol="0">
            <a:spAutoFit/>
          </a:bodyPr>
          <a:lstStyle/>
          <a:p>
            <a:r>
              <a:rPr lang="en-US" sz="6600" dirty="0" smtClean="0"/>
              <a:t>Write Hit</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984493374"/>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graphicFrame>
        <p:nvGraphicFramePr>
          <p:cNvPr id="28" name="Table 27"/>
          <p:cNvGraphicFramePr>
            <a:graphicFrameLocks noGrp="1"/>
          </p:cNvGraphicFramePr>
          <p:nvPr>
            <p:extLst>
              <p:ext uri="{D42A27DB-BD31-4B8C-83A1-F6EECF244321}">
                <p14:modId xmlns:p14="http://schemas.microsoft.com/office/powerpoint/2010/main" val="4285402335"/>
              </p:ext>
            </p:extLst>
          </p:nvPr>
        </p:nvGraphicFramePr>
        <p:xfrm>
          <a:off x="416511"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RSRVD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0" name="TextBox 29"/>
          <p:cNvSpPr txBox="1"/>
          <p:nvPr/>
        </p:nvSpPr>
        <p:spPr>
          <a:xfrm>
            <a:off x="627726" y="2739583"/>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30939651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7752" y="423379"/>
            <a:ext cx="3595856" cy="1107996"/>
          </a:xfrm>
          <a:prstGeom prst="rect">
            <a:avLst/>
          </a:prstGeom>
          <a:noFill/>
        </p:spPr>
        <p:txBody>
          <a:bodyPr wrap="none" rtlCol="0">
            <a:spAutoFit/>
          </a:bodyPr>
          <a:lstStyle/>
          <a:p>
            <a:r>
              <a:rPr lang="en-US" sz="6600" dirty="0" smtClean="0"/>
              <a:t>Write Hit</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1099827916"/>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graphicFrame>
        <p:nvGraphicFramePr>
          <p:cNvPr id="28" name="Table 27"/>
          <p:cNvGraphicFramePr>
            <a:graphicFrameLocks noGrp="1"/>
          </p:cNvGraphicFramePr>
          <p:nvPr>
            <p:extLst>
              <p:ext uri="{D42A27DB-BD31-4B8C-83A1-F6EECF244321}">
                <p14:modId xmlns:p14="http://schemas.microsoft.com/office/powerpoint/2010/main" val="1361884242"/>
              </p:ext>
            </p:extLst>
          </p:nvPr>
        </p:nvGraphicFramePr>
        <p:xfrm>
          <a:off x="416511"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DIRTY</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0xFFFFFFFF</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0" name="TextBox 29"/>
          <p:cNvSpPr txBox="1"/>
          <p:nvPr/>
        </p:nvSpPr>
        <p:spPr>
          <a:xfrm>
            <a:off x="627726" y="2739583"/>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5624639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Write Once Protocol</a:t>
            </a:r>
            <a:endParaRPr lang="en-US" sz="3200" dirty="0"/>
          </a:p>
        </p:txBody>
      </p:sp>
      <p:sp>
        <p:nvSpPr>
          <p:cNvPr id="3" name="TextBox 2"/>
          <p:cNvSpPr txBox="1"/>
          <p:nvPr/>
        </p:nvSpPr>
        <p:spPr>
          <a:xfrm>
            <a:off x="2877678" y="2948327"/>
            <a:ext cx="3595856" cy="1107996"/>
          </a:xfrm>
          <a:prstGeom prst="rect">
            <a:avLst/>
          </a:prstGeom>
          <a:noFill/>
        </p:spPr>
        <p:txBody>
          <a:bodyPr wrap="none" rtlCol="0">
            <a:spAutoFit/>
          </a:bodyPr>
          <a:lstStyle/>
          <a:p>
            <a:r>
              <a:rPr lang="en-US" sz="6600" dirty="0" smtClean="0"/>
              <a:t>Write Hit</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3</a:t>
            </a:r>
            <a:endParaRPr lang="en-US" sz="3200" dirty="0"/>
          </a:p>
        </p:txBody>
      </p:sp>
    </p:spTree>
    <p:extLst>
      <p:ext uri="{BB962C8B-B14F-4D97-AF65-F5344CB8AC3E}">
        <p14:creationId xmlns:p14="http://schemas.microsoft.com/office/powerpoint/2010/main" val="35060740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3102970289"/>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2271306425"/>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7752" y="423379"/>
            <a:ext cx="3595856" cy="1107996"/>
          </a:xfrm>
          <a:prstGeom prst="rect">
            <a:avLst/>
          </a:prstGeom>
          <a:noFill/>
        </p:spPr>
        <p:txBody>
          <a:bodyPr wrap="none" rtlCol="0">
            <a:spAutoFit/>
          </a:bodyPr>
          <a:lstStyle/>
          <a:p>
            <a:r>
              <a:rPr lang="en-US" sz="6600" dirty="0" smtClean="0"/>
              <a:t>Write Hit</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1099827916"/>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3</a:t>
            </a:r>
            <a:endParaRPr lang="en-US" sz="3200" dirty="0"/>
          </a:p>
        </p:txBody>
      </p:sp>
      <p:graphicFrame>
        <p:nvGraphicFramePr>
          <p:cNvPr id="30" name="Table 29"/>
          <p:cNvGraphicFramePr>
            <a:graphicFrameLocks noGrp="1"/>
          </p:cNvGraphicFramePr>
          <p:nvPr>
            <p:extLst>
              <p:ext uri="{D42A27DB-BD31-4B8C-83A1-F6EECF244321}">
                <p14:modId xmlns:p14="http://schemas.microsoft.com/office/powerpoint/2010/main" val="3476591033"/>
              </p:ext>
            </p:extLst>
          </p:nvPr>
        </p:nvGraphicFramePr>
        <p:xfrm>
          <a:off x="431109"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1" name="TextBox 30"/>
          <p:cNvSpPr txBox="1"/>
          <p:nvPr/>
        </p:nvSpPr>
        <p:spPr>
          <a:xfrm>
            <a:off x="627726" y="2739583"/>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5624639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3351701319"/>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1046007382"/>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77752" y="423379"/>
            <a:ext cx="3595856" cy="1107996"/>
          </a:xfrm>
          <a:prstGeom prst="rect">
            <a:avLst/>
          </a:prstGeom>
          <a:noFill/>
        </p:spPr>
        <p:txBody>
          <a:bodyPr wrap="none" rtlCol="0">
            <a:spAutoFit/>
          </a:bodyPr>
          <a:lstStyle/>
          <a:p>
            <a:r>
              <a:rPr lang="en-US" sz="6600" dirty="0" smtClean="0"/>
              <a:t>Write Hit</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056737007"/>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0xFFFFFFFF</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3</a:t>
            </a:r>
            <a:endParaRPr lang="en-US" sz="3200" dirty="0"/>
          </a:p>
        </p:txBody>
      </p:sp>
      <p:graphicFrame>
        <p:nvGraphicFramePr>
          <p:cNvPr id="30" name="Table 29"/>
          <p:cNvGraphicFramePr>
            <a:graphicFrameLocks noGrp="1"/>
          </p:cNvGraphicFramePr>
          <p:nvPr>
            <p:extLst>
              <p:ext uri="{D42A27DB-BD31-4B8C-83A1-F6EECF244321}">
                <p14:modId xmlns:p14="http://schemas.microsoft.com/office/powerpoint/2010/main" val="160916196"/>
              </p:ext>
            </p:extLst>
          </p:nvPr>
        </p:nvGraphicFramePr>
        <p:xfrm>
          <a:off x="431109"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RSRVD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0xFFFFFFFF</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28" name="Isosceles Triangle 27"/>
          <p:cNvSpPr/>
          <p:nvPr/>
        </p:nvSpPr>
        <p:spPr>
          <a:xfrm rot="10800000">
            <a:off x="4364003" y="4277582"/>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27726" y="2739583"/>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38258883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Firefly </a:t>
            </a:r>
            <a:r>
              <a:rPr lang="en-US" dirty="0" smtClean="0"/>
              <a:t>Protocol</a:t>
            </a:r>
            <a:r>
              <a:rPr lang="en-US" baseline="30000" dirty="0" smtClean="0"/>
              <a:t>[1]</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Developed for the Firefly, a multiprocessor workstation developed by Digital Equipment Corporation</a:t>
            </a:r>
          </a:p>
          <a:p>
            <a:r>
              <a:rPr lang="en-US" dirty="0" smtClean="0"/>
              <a:t>Utilizes a special bus line to detect sharing, called the </a:t>
            </a:r>
            <a:r>
              <a:rPr lang="en-US" dirty="0" err="1" smtClean="0"/>
              <a:t>SharedLine</a:t>
            </a:r>
            <a:endParaRPr lang="en-US" dirty="0" smtClean="0"/>
          </a:p>
          <a:p>
            <a:r>
              <a:rPr lang="en-US" dirty="0" smtClean="0"/>
              <a:t>States:</a:t>
            </a:r>
          </a:p>
          <a:p>
            <a:pPr lvl="1"/>
            <a:r>
              <a:rPr lang="en-US" dirty="0" smtClean="0"/>
              <a:t>VALID-EXCLUSIVE</a:t>
            </a:r>
          </a:p>
          <a:p>
            <a:pPr lvl="1"/>
            <a:r>
              <a:rPr lang="en-US" dirty="0" smtClean="0"/>
              <a:t>SHARED</a:t>
            </a:r>
          </a:p>
          <a:p>
            <a:pPr lvl="1"/>
            <a:r>
              <a:rPr lang="en-US" dirty="0" smtClean="0"/>
              <a:t>DIRTY</a:t>
            </a:r>
            <a:endParaRPr lang="en-US" dirty="0"/>
          </a:p>
        </p:txBody>
      </p:sp>
    </p:spTree>
    <p:extLst>
      <p:ext uri="{BB962C8B-B14F-4D97-AF65-F5344CB8AC3E}">
        <p14:creationId xmlns:p14="http://schemas.microsoft.com/office/powerpoint/2010/main" val="30647984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Multiprocessing</a:t>
            </a:r>
            <a:r>
              <a:rPr lang="en-US" baseline="30000" dirty="0" smtClean="0"/>
              <a:t>[6]</a:t>
            </a:r>
            <a:endParaRPr lang="en-US" dirty="0"/>
          </a:p>
        </p:txBody>
      </p:sp>
      <p:sp>
        <p:nvSpPr>
          <p:cNvPr id="3" name="Content Placeholder 2"/>
          <p:cNvSpPr>
            <a:spLocks noGrp="1"/>
          </p:cNvSpPr>
          <p:nvPr>
            <p:ph idx="1"/>
          </p:nvPr>
        </p:nvSpPr>
        <p:spPr>
          <a:xfrm>
            <a:off x="457199" y="1600200"/>
            <a:ext cx="4697681" cy="4525963"/>
          </a:xfrm>
        </p:spPr>
        <p:txBody>
          <a:bodyPr>
            <a:normAutofit lnSpcReduction="10000"/>
          </a:bodyPr>
          <a:lstStyle/>
          <a:p>
            <a:r>
              <a:rPr lang="en-US" dirty="0" smtClean="0"/>
              <a:t>Computers now have multiple processors</a:t>
            </a:r>
          </a:p>
          <a:p>
            <a:r>
              <a:rPr lang="en-US" dirty="0" smtClean="0"/>
              <a:t>Memory shared between multiple processors leads to high contention on memory bus</a:t>
            </a:r>
          </a:p>
          <a:p>
            <a:r>
              <a:rPr lang="en-US" dirty="0" smtClean="0"/>
              <a:t>To increase speed, each processor needs its own private cache</a:t>
            </a:r>
          </a:p>
          <a:p>
            <a:r>
              <a:rPr lang="en-US" dirty="0" smtClean="0"/>
              <a:t>What happens when multiple processors use the same memory?</a:t>
            </a:r>
          </a:p>
          <a:p>
            <a:endParaRPr lang="en-US" dirty="0" smtClean="0"/>
          </a:p>
        </p:txBody>
      </p:sp>
      <p:pic>
        <p:nvPicPr>
          <p:cNvPr id="4" name="Picture 3"/>
          <p:cNvPicPr>
            <a:picLocks noChangeAspect="1"/>
          </p:cNvPicPr>
          <p:nvPr/>
        </p:nvPicPr>
        <p:blipFill>
          <a:blip r:embed="rId3"/>
          <a:stretch>
            <a:fillRect/>
          </a:stretch>
        </p:blipFill>
        <p:spPr>
          <a:xfrm>
            <a:off x="5279862" y="2639846"/>
            <a:ext cx="3406938" cy="2521134"/>
          </a:xfrm>
          <a:prstGeom prst="rect">
            <a:avLst/>
          </a:prstGeom>
        </p:spPr>
      </p:pic>
      <p:sp>
        <p:nvSpPr>
          <p:cNvPr id="5" name="TextBox 4"/>
          <p:cNvSpPr txBox="1"/>
          <p:nvPr/>
        </p:nvSpPr>
        <p:spPr>
          <a:xfrm>
            <a:off x="4837914" y="5184826"/>
            <a:ext cx="4114565" cy="230832"/>
          </a:xfrm>
          <a:prstGeom prst="rect">
            <a:avLst/>
          </a:prstGeom>
          <a:noFill/>
        </p:spPr>
        <p:txBody>
          <a:bodyPr wrap="none" rtlCol="0">
            <a:spAutoFit/>
          </a:bodyPr>
          <a:lstStyle/>
          <a:p>
            <a:r>
              <a:rPr lang="en-US" sz="900" dirty="0" smtClean="0"/>
              <a:t>http://</a:t>
            </a:r>
            <a:r>
              <a:rPr lang="en-US" sz="900" dirty="0" err="1" smtClean="0"/>
              <a:t>www.radisys.com</a:t>
            </a:r>
            <a:r>
              <a:rPr lang="en-US" sz="900" dirty="0" smtClean="0"/>
              <a:t>/</a:t>
            </a:r>
            <a:r>
              <a:rPr lang="en-US" sz="900" dirty="0" err="1" smtClean="0"/>
              <a:t>wp</a:t>
            </a:r>
            <a:r>
              <a:rPr lang="en-US" sz="900" dirty="0" smtClean="0"/>
              <a:t>-content/uploads/comexpress-CEQ67-FrontOblique.jpg</a:t>
            </a:r>
            <a:endParaRPr lang="en-US" sz="900" dirty="0"/>
          </a:p>
        </p:txBody>
      </p:sp>
    </p:spTree>
    <p:extLst>
      <p:ext uri="{BB962C8B-B14F-4D97-AF65-F5344CB8AC3E}">
        <p14:creationId xmlns:p14="http://schemas.microsoft.com/office/powerpoint/2010/main" val="16857420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Firefly Protocol</a:t>
            </a:r>
            <a:endParaRPr lang="en-US" sz="3200" dirty="0"/>
          </a:p>
        </p:txBody>
      </p:sp>
      <p:sp>
        <p:nvSpPr>
          <p:cNvPr id="3" name="TextBox 2"/>
          <p:cNvSpPr txBox="1"/>
          <p:nvPr/>
        </p:nvSpPr>
        <p:spPr>
          <a:xfrm>
            <a:off x="2722455" y="2948327"/>
            <a:ext cx="3595856" cy="1107996"/>
          </a:xfrm>
          <a:prstGeom prst="rect">
            <a:avLst/>
          </a:prstGeom>
          <a:noFill/>
        </p:spPr>
        <p:txBody>
          <a:bodyPr wrap="none" rtlCol="0">
            <a:spAutoFit/>
          </a:bodyPr>
          <a:lstStyle/>
          <a:p>
            <a:r>
              <a:rPr lang="en-US" sz="6600" dirty="0" smtClean="0"/>
              <a:t>Write Hit</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1</a:t>
            </a:r>
            <a:endParaRPr lang="en-US" sz="3200" dirty="0"/>
          </a:p>
        </p:txBody>
      </p:sp>
    </p:spTree>
    <p:extLst>
      <p:ext uri="{BB962C8B-B14F-4D97-AF65-F5344CB8AC3E}">
        <p14:creationId xmlns:p14="http://schemas.microsoft.com/office/powerpoint/2010/main" val="2973751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1848839178"/>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sp>
        <p:nvSpPr>
          <p:cNvPr id="31" name="TextBox 30"/>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cxnSp>
        <p:nvCxnSpPr>
          <p:cNvPr id="28" name="Straight Connector 27"/>
          <p:cNvCxnSpPr/>
          <p:nvPr/>
        </p:nvCxnSpPr>
        <p:spPr>
          <a:xfrm>
            <a:off x="2089455" y="3097608"/>
            <a:ext cx="0" cy="56553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645805049"/>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0x10101010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243253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378130235"/>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cxnSp>
        <p:nvCxnSpPr>
          <p:cNvPr id="28" name="Straight Connector 27"/>
          <p:cNvCxnSpPr/>
          <p:nvPr/>
        </p:nvCxnSpPr>
        <p:spPr>
          <a:xfrm>
            <a:off x="2089455" y="3097608"/>
            <a:ext cx="0" cy="56553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1616464594"/>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5"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39" name="TextBox 38"/>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0" name="TextBox 39"/>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34261431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Firefly Protocol</a:t>
            </a:r>
            <a:endParaRPr lang="en-US" sz="3200" dirty="0"/>
          </a:p>
        </p:txBody>
      </p:sp>
      <p:sp>
        <p:nvSpPr>
          <p:cNvPr id="3" name="TextBox 2"/>
          <p:cNvSpPr txBox="1"/>
          <p:nvPr/>
        </p:nvSpPr>
        <p:spPr>
          <a:xfrm>
            <a:off x="2510789" y="2948327"/>
            <a:ext cx="3595856" cy="1107996"/>
          </a:xfrm>
          <a:prstGeom prst="rect">
            <a:avLst/>
          </a:prstGeom>
          <a:noFill/>
        </p:spPr>
        <p:txBody>
          <a:bodyPr wrap="none" rtlCol="0">
            <a:spAutoFit/>
          </a:bodyPr>
          <a:lstStyle/>
          <a:p>
            <a:r>
              <a:rPr lang="en-US" sz="6600" dirty="0" smtClean="0"/>
              <a:t>Write Hit</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2</a:t>
            </a:r>
            <a:endParaRPr lang="en-US" sz="3200" dirty="0"/>
          </a:p>
        </p:txBody>
      </p:sp>
    </p:spTree>
    <p:extLst>
      <p:ext uri="{BB962C8B-B14F-4D97-AF65-F5344CB8AC3E}">
        <p14:creationId xmlns:p14="http://schemas.microsoft.com/office/powerpoint/2010/main" val="42081096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252092053"/>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cxnSp>
        <p:nvCxnSpPr>
          <p:cNvPr id="28" name="Straight Connector 27"/>
          <p:cNvCxnSpPr/>
          <p:nvPr/>
        </p:nvCxnSpPr>
        <p:spPr>
          <a:xfrm>
            <a:off x="2089455" y="3097608"/>
            <a:ext cx="0" cy="56553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3697967443"/>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VLDEX</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5" name="Title 1"/>
          <p:cNvSpPr txBox="1">
            <a:spLocks/>
          </p:cNvSpPr>
          <p:nvPr/>
        </p:nvSpPr>
        <p:spPr>
          <a:xfrm>
            <a:off x="0" y="25544"/>
            <a:ext cx="4144477" cy="7956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sz="3200" smtClean="0"/>
              <a:t>Firefly Protocol</a:t>
            </a:r>
            <a:endParaRPr lang="en-US" sz="3200" dirty="0"/>
          </a:p>
        </p:txBody>
      </p:sp>
      <p:sp>
        <p:nvSpPr>
          <p:cNvPr id="39" name="TextBox 38"/>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0" name="TextBox 39"/>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18619155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867103074"/>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3</a:t>
            </a:r>
            <a:endParaRPr lang="en-US" sz="3200" dirty="0"/>
          </a:p>
        </p:txBody>
      </p:sp>
      <p:cxnSp>
        <p:nvCxnSpPr>
          <p:cNvPr id="28" name="Straight Connector 27"/>
          <p:cNvCxnSpPr/>
          <p:nvPr/>
        </p:nvCxnSpPr>
        <p:spPr>
          <a:xfrm>
            <a:off x="2089455" y="3097608"/>
            <a:ext cx="0" cy="56553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2536682327"/>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DIRTY</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5"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39" name="TextBox 38"/>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0" name="TextBox 39"/>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29054771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Firefly Protocol</a:t>
            </a:r>
            <a:endParaRPr lang="en-US" sz="3200" dirty="0"/>
          </a:p>
        </p:txBody>
      </p:sp>
      <p:sp>
        <p:nvSpPr>
          <p:cNvPr id="3" name="TextBox 2"/>
          <p:cNvSpPr txBox="1"/>
          <p:nvPr/>
        </p:nvSpPr>
        <p:spPr>
          <a:xfrm>
            <a:off x="2905900" y="2948327"/>
            <a:ext cx="3595856" cy="1107996"/>
          </a:xfrm>
          <a:prstGeom prst="rect">
            <a:avLst/>
          </a:prstGeom>
          <a:noFill/>
        </p:spPr>
        <p:txBody>
          <a:bodyPr wrap="none" rtlCol="0">
            <a:spAutoFit/>
          </a:bodyPr>
          <a:lstStyle/>
          <a:p>
            <a:r>
              <a:rPr lang="en-US" sz="6600" dirty="0" smtClean="0"/>
              <a:t>Write Hit</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3</a:t>
            </a:r>
            <a:endParaRPr lang="en-US" sz="3200" dirty="0"/>
          </a:p>
        </p:txBody>
      </p:sp>
    </p:spTree>
    <p:extLst>
      <p:ext uri="{BB962C8B-B14F-4D97-AF65-F5344CB8AC3E}">
        <p14:creationId xmlns:p14="http://schemas.microsoft.com/office/powerpoint/2010/main" val="42081096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2087453802"/>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3</a:t>
            </a:r>
            <a:endParaRPr lang="en-US" sz="3200" dirty="0"/>
          </a:p>
        </p:txBody>
      </p:sp>
      <p:cxnSp>
        <p:nvCxnSpPr>
          <p:cNvPr id="28" name="Straight Connector 27"/>
          <p:cNvCxnSpPr/>
          <p:nvPr/>
        </p:nvCxnSpPr>
        <p:spPr>
          <a:xfrm>
            <a:off x="2089455" y="3097608"/>
            <a:ext cx="0" cy="56553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2214589944"/>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742649707"/>
              </p:ext>
            </p:extLst>
          </p:nvPr>
        </p:nvGraphicFramePr>
        <p:xfrm>
          <a:off x="3389218"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085018893"/>
              </p:ext>
            </p:extLst>
          </p:nvPr>
        </p:nvGraphicFramePr>
        <p:xfrm>
          <a:off x="6350330"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0"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41" name="TextBox 40"/>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2" name="TextBox 41"/>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37102058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565760743"/>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3</a:t>
            </a:r>
            <a:endParaRPr lang="en-US" sz="3200" dirty="0"/>
          </a:p>
        </p:txBody>
      </p:sp>
      <p:cxnSp>
        <p:nvCxnSpPr>
          <p:cNvPr id="28" name="Straight Connector 27"/>
          <p:cNvCxnSpPr/>
          <p:nvPr/>
        </p:nvCxnSpPr>
        <p:spPr>
          <a:xfrm>
            <a:off x="2089455" y="3097608"/>
            <a:ext cx="0" cy="565530"/>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429627816"/>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942320493"/>
              </p:ext>
            </p:extLst>
          </p:nvPr>
        </p:nvGraphicFramePr>
        <p:xfrm>
          <a:off x="3389218"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837786280"/>
              </p:ext>
            </p:extLst>
          </p:nvPr>
        </p:nvGraphicFramePr>
        <p:xfrm>
          <a:off x="6350330"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0"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41" name="TextBox 40"/>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2" name="TextBox 41"/>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41210355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726614374"/>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3</a:t>
            </a:r>
            <a:endParaRPr lang="en-US" sz="3200" dirty="0"/>
          </a:p>
        </p:txBody>
      </p:sp>
      <p:cxnSp>
        <p:nvCxnSpPr>
          <p:cNvPr id="28" name="Straight Connector 27"/>
          <p:cNvCxnSpPr/>
          <p:nvPr/>
        </p:nvCxnSpPr>
        <p:spPr>
          <a:xfrm>
            <a:off x="2089455" y="3097608"/>
            <a:ext cx="0" cy="56553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762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76200" cmpd="sng">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2228671292"/>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514324576"/>
              </p:ext>
            </p:extLst>
          </p:nvPr>
        </p:nvGraphicFramePr>
        <p:xfrm>
          <a:off x="3389218"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926496615"/>
              </p:ext>
            </p:extLst>
          </p:nvPr>
        </p:nvGraphicFramePr>
        <p:xfrm>
          <a:off x="6350330"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0"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41" name="TextBox 40"/>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2" name="TextBox 41"/>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1962704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Cache Coherence Problem</a:t>
            </a:r>
            <a:endParaRPr lang="en-US" dirty="0"/>
          </a:p>
        </p:txBody>
      </p:sp>
      <p:sp>
        <p:nvSpPr>
          <p:cNvPr id="5" name="TextBox 4"/>
          <p:cNvSpPr txBox="1"/>
          <p:nvPr/>
        </p:nvSpPr>
        <p:spPr>
          <a:xfrm>
            <a:off x="7051792" y="1786970"/>
            <a:ext cx="987958" cy="369332"/>
          </a:xfrm>
          <a:prstGeom prst="rect">
            <a:avLst/>
          </a:prstGeom>
          <a:noFill/>
        </p:spPr>
        <p:txBody>
          <a:bodyPr wrap="none" rtlCol="0">
            <a:spAutoFit/>
          </a:bodyPr>
          <a:lstStyle/>
          <a:p>
            <a:r>
              <a:rPr lang="en-US" dirty="0" smtClean="0"/>
              <a:t>Memory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83652043"/>
              </p:ext>
            </p:extLst>
          </p:nvPr>
        </p:nvGraphicFramePr>
        <p:xfrm>
          <a:off x="6425274" y="2206387"/>
          <a:ext cx="2240993" cy="2966720"/>
        </p:xfrm>
        <a:graphic>
          <a:graphicData uri="http://schemas.openxmlformats.org/drawingml/2006/table">
            <a:tbl>
              <a:tblPr firstRow="1" bandRow="1">
                <a:tableStyleId>{5C22544A-7EE6-4342-B048-85BDC9FD1C3A}</a:tableStyleId>
              </a:tblPr>
              <a:tblGrid>
                <a:gridCol w="2240993"/>
              </a:tblGrid>
              <a:tr h="370840">
                <a:tc>
                  <a:txBody>
                    <a:bodyPr/>
                    <a:lstStyle/>
                    <a:p>
                      <a:pPr algn="ctr"/>
                      <a:r>
                        <a:rPr lang="en-US" b="0" dirty="0" smtClean="0">
                          <a:solidFill>
                            <a:srgbClr val="000000"/>
                          </a:solidFill>
                          <a:latin typeface="+mn-lt"/>
                        </a:rPr>
                        <a:t>3A 4D 00 1B</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22 11 4A 00</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10 AA FF 04</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BC D0 10 98</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00 00 00 00</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1A 1A 10 10</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23 53 0A 0F</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FF FF FF FF</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9" name="TextBox 8"/>
          <p:cNvSpPr txBox="1"/>
          <p:nvPr/>
        </p:nvSpPr>
        <p:spPr>
          <a:xfrm>
            <a:off x="5655637" y="2206387"/>
            <a:ext cx="769637" cy="369332"/>
          </a:xfrm>
          <a:prstGeom prst="rect">
            <a:avLst/>
          </a:prstGeom>
          <a:noFill/>
        </p:spPr>
        <p:txBody>
          <a:bodyPr wrap="none" rtlCol="0">
            <a:spAutoFit/>
          </a:bodyPr>
          <a:lstStyle/>
          <a:p>
            <a:r>
              <a:rPr lang="en-US" dirty="0" smtClean="0"/>
              <a:t>$1000</a:t>
            </a:r>
            <a:endParaRPr lang="en-US" dirty="0"/>
          </a:p>
        </p:txBody>
      </p:sp>
      <p:sp>
        <p:nvSpPr>
          <p:cNvPr id="10" name="TextBox 9"/>
          <p:cNvSpPr txBox="1"/>
          <p:nvPr/>
        </p:nvSpPr>
        <p:spPr>
          <a:xfrm>
            <a:off x="5655637" y="2575719"/>
            <a:ext cx="769637" cy="369332"/>
          </a:xfrm>
          <a:prstGeom prst="rect">
            <a:avLst/>
          </a:prstGeom>
          <a:noFill/>
        </p:spPr>
        <p:txBody>
          <a:bodyPr wrap="none" rtlCol="0">
            <a:spAutoFit/>
          </a:bodyPr>
          <a:lstStyle/>
          <a:p>
            <a:r>
              <a:rPr lang="en-US" dirty="0" smtClean="0"/>
              <a:t>$1004</a:t>
            </a:r>
            <a:endParaRPr lang="en-US" dirty="0"/>
          </a:p>
        </p:txBody>
      </p:sp>
      <p:sp>
        <p:nvSpPr>
          <p:cNvPr id="11" name="TextBox 10"/>
          <p:cNvSpPr txBox="1"/>
          <p:nvPr/>
        </p:nvSpPr>
        <p:spPr>
          <a:xfrm>
            <a:off x="5655637" y="2945051"/>
            <a:ext cx="769637" cy="369332"/>
          </a:xfrm>
          <a:prstGeom prst="rect">
            <a:avLst/>
          </a:prstGeom>
          <a:noFill/>
        </p:spPr>
        <p:txBody>
          <a:bodyPr wrap="none" rtlCol="0">
            <a:spAutoFit/>
          </a:bodyPr>
          <a:lstStyle/>
          <a:p>
            <a:r>
              <a:rPr lang="en-US" dirty="0" smtClean="0"/>
              <a:t>$1008</a:t>
            </a:r>
            <a:endParaRPr lang="en-US" dirty="0"/>
          </a:p>
        </p:txBody>
      </p:sp>
      <p:sp>
        <p:nvSpPr>
          <p:cNvPr id="12" name="TextBox 11"/>
          <p:cNvSpPr txBox="1"/>
          <p:nvPr/>
        </p:nvSpPr>
        <p:spPr>
          <a:xfrm>
            <a:off x="5655637" y="3314383"/>
            <a:ext cx="775723" cy="369332"/>
          </a:xfrm>
          <a:prstGeom prst="rect">
            <a:avLst/>
          </a:prstGeom>
          <a:noFill/>
        </p:spPr>
        <p:txBody>
          <a:bodyPr wrap="none" rtlCol="0">
            <a:spAutoFit/>
          </a:bodyPr>
          <a:lstStyle/>
          <a:p>
            <a:r>
              <a:rPr lang="en-US" dirty="0" smtClean="0"/>
              <a:t>$100C</a:t>
            </a:r>
            <a:endParaRPr lang="en-US" dirty="0"/>
          </a:p>
        </p:txBody>
      </p:sp>
      <p:sp>
        <p:nvSpPr>
          <p:cNvPr id="13" name="TextBox 12"/>
          <p:cNvSpPr txBox="1"/>
          <p:nvPr/>
        </p:nvSpPr>
        <p:spPr>
          <a:xfrm>
            <a:off x="5655637" y="3683715"/>
            <a:ext cx="769637" cy="369332"/>
          </a:xfrm>
          <a:prstGeom prst="rect">
            <a:avLst/>
          </a:prstGeom>
          <a:noFill/>
        </p:spPr>
        <p:txBody>
          <a:bodyPr wrap="none" rtlCol="0">
            <a:spAutoFit/>
          </a:bodyPr>
          <a:lstStyle/>
          <a:p>
            <a:r>
              <a:rPr lang="en-US" dirty="0" smtClean="0"/>
              <a:t>$1010</a:t>
            </a:r>
            <a:endParaRPr lang="en-US" dirty="0"/>
          </a:p>
        </p:txBody>
      </p:sp>
      <p:sp>
        <p:nvSpPr>
          <p:cNvPr id="14" name="TextBox 13"/>
          <p:cNvSpPr txBox="1"/>
          <p:nvPr/>
        </p:nvSpPr>
        <p:spPr>
          <a:xfrm>
            <a:off x="5649551" y="4053047"/>
            <a:ext cx="769637" cy="369332"/>
          </a:xfrm>
          <a:prstGeom prst="rect">
            <a:avLst/>
          </a:prstGeom>
          <a:noFill/>
        </p:spPr>
        <p:txBody>
          <a:bodyPr wrap="none" rtlCol="0">
            <a:spAutoFit/>
          </a:bodyPr>
          <a:lstStyle/>
          <a:p>
            <a:r>
              <a:rPr lang="en-US" dirty="0" smtClean="0"/>
              <a:t>$1014</a:t>
            </a:r>
            <a:endParaRPr lang="en-US" dirty="0"/>
          </a:p>
        </p:txBody>
      </p:sp>
      <p:sp>
        <p:nvSpPr>
          <p:cNvPr id="15" name="TextBox 14"/>
          <p:cNvSpPr txBox="1"/>
          <p:nvPr/>
        </p:nvSpPr>
        <p:spPr>
          <a:xfrm>
            <a:off x="5649551" y="4439685"/>
            <a:ext cx="769637" cy="369332"/>
          </a:xfrm>
          <a:prstGeom prst="rect">
            <a:avLst/>
          </a:prstGeom>
          <a:noFill/>
        </p:spPr>
        <p:txBody>
          <a:bodyPr wrap="none" rtlCol="0">
            <a:spAutoFit/>
          </a:bodyPr>
          <a:lstStyle/>
          <a:p>
            <a:r>
              <a:rPr lang="en-US" dirty="0" smtClean="0"/>
              <a:t>$1018</a:t>
            </a:r>
            <a:endParaRPr lang="en-US" dirty="0"/>
          </a:p>
        </p:txBody>
      </p:sp>
      <p:sp>
        <p:nvSpPr>
          <p:cNvPr id="16" name="TextBox 15"/>
          <p:cNvSpPr txBox="1"/>
          <p:nvPr/>
        </p:nvSpPr>
        <p:spPr>
          <a:xfrm>
            <a:off x="5649551" y="4803775"/>
            <a:ext cx="775723" cy="369332"/>
          </a:xfrm>
          <a:prstGeom prst="rect">
            <a:avLst/>
          </a:prstGeom>
          <a:noFill/>
        </p:spPr>
        <p:txBody>
          <a:bodyPr wrap="none" rtlCol="0">
            <a:spAutoFit/>
          </a:bodyPr>
          <a:lstStyle/>
          <a:p>
            <a:r>
              <a:rPr lang="en-US" dirty="0" smtClean="0"/>
              <a:t>$101C</a:t>
            </a:r>
            <a:endParaRPr lang="en-US" dirty="0"/>
          </a:p>
        </p:txBody>
      </p:sp>
      <p:sp>
        <p:nvSpPr>
          <p:cNvPr id="17" name="Rectangle 16"/>
          <p:cNvSpPr/>
          <p:nvPr/>
        </p:nvSpPr>
        <p:spPr>
          <a:xfrm>
            <a:off x="457200" y="1786970"/>
            <a:ext cx="1622185" cy="152741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Processor 1</a:t>
            </a:r>
            <a:endParaRPr lang="en-US" dirty="0"/>
          </a:p>
        </p:txBody>
      </p:sp>
      <p:sp>
        <p:nvSpPr>
          <p:cNvPr id="19" name="Rectangle 18"/>
          <p:cNvSpPr/>
          <p:nvPr/>
        </p:nvSpPr>
        <p:spPr>
          <a:xfrm>
            <a:off x="2079385" y="1786970"/>
            <a:ext cx="2490280" cy="1527413"/>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838921" y="1797554"/>
            <a:ext cx="921233" cy="369332"/>
          </a:xfrm>
          <a:prstGeom prst="rect">
            <a:avLst/>
          </a:prstGeom>
          <a:noFill/>
        </p:spPr>
        <p:txBody>
          <a:bodyPr wrap="none" rtlCol="0">
            <a:spAutoFit/>
          </a:bodyPr>
          <a:lstStyle/>
          <a:p>
            <a:r>
              <a:rPr lang="en-US" dirty="0" smtClean="0"/>
              <a:t>Cache 1</a:t>
            </a:r>
            <a:endParaRPr lang="en-US" dirty="0"/>
          </a:p>
        </p:txBody>
      </p:sp>
      <p:sp>
        <p:nvSpPr>
          <p:cNvPr id="21" name="Rectangle 20"/>
          <p:cNvSpPr/>
          <p:nvPr/>
        </p:nvSpPr>
        <p:spPr>
          <a:xfrm>
            <a:off x="457200" y="4053047"/>
            <a:ext cx="1622185" cy="152741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Processor 2</a:t>
            </a:r>
            <a:endParaRPr lang="en-US" dirty="0"/>
          </a:p>
        </p:txBody>
      </p:sp>
      <p:sp>
        <p:nvSpPr>
          <p:cNvPr id="22" name="Rectangle 21"/>
          <p:cNvSpPr/>
          <p:nvPr/>
        </p:nvSpPr>
        <p:spPr>
          <a:xfrm>
            <a:off x="2079385" y="4053047"/>
            <a:ext cx="2490280" cy="1527413"/>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838921" y="4063631"/>
            <a:ext cx="921233" cy="369332"/>
          </a:xfrm>
          <a:prstGeom prst="rect">
            <a:avLst/>
          </a:prstGeom>
          <a:noFill/>
        </p:spPr>
        <p:txBody>
          <a:bodyPr wrap="none" rtlCol="0">
            <a:spAutoFit/>
          </a:bodyPr>
          <a:lstStyle/>
          <a:p>
            <a:r>
              <a:rPr lang="en-US" dirty="0" smtClean="0"/>
              <a:t>Cache 2</a:t>
            </a:r>
            <a:endParaRPr lang="en-US" dirty="0"/>
          </a:p>
        </p:txBody>
      </p:sp>
    </p:spTree>
    <p:extLst>
      <p:ext uri="{BB962C8B-B14F-4D97-AF65-F5344CB8AC3E}">
        <p14:creationId xmlns:p14="http://schemas.microsoft.com/office/powerpoint/2010/main" val="14627421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214506919"/>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272377" cy="584776"/>
          </a:xfrm>
          <a:prstGeom prst="rect">
            <a:avLst/>
          </a:prstGeom>
          <a:noFill/>
        </p:spPr>
        <p:txBody>
          <a:bodyPr wrap="none" rtlCol="0">
            <a:spAutoFit/>
          </a:bodyPr>
          <a:lstStyle/>
          <a:p>
            <a:r>
              <a:rPr lang="en-US" sz="3200" dirty="0" smtClean="0"/>
              <a:t>Scenario 3B</a:t>
            </a:r>
            <a:endParaRPr lang="en-US" sz="3200" dirty="0"/>
          </a:p>
        </p:txBody>
      </p:sp>
      <p:cxnSp>
        <p:nvCxnSpPr>
          <p:cNvPr id="28" name="Straight Connector 27"/>
          <p:cNvCxnSpPr/>
          <p:nvPr/>
        </p:nvCxnSpPr>
        <p:spPr>
          <a:xfrm>
            <a:off x="2089455" y="3097608"/>
            <a:ext cx="0" cy="565530"/>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2006266631"/>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SHARE</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0"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41" name="TextBox 40"/>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2" name="TextBox 41"/>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12763305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1040251339"/>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272377" cy="584776"/>
          </a:xfrm>
          <a:prstGeom prst="rect">
            <a:avLst/>
          </a:prstGeom>
          <a:noFill/>
        </p:spPr>
        <p:txBody>
          <a:bodyPr wrap="none" rtlCol="0">
            <a:spAutoFit/>
          </a:bodyPr>
          <a:lstStyle/>
          <a:p>
            <a:r>
              <a:rPr lang="en-US" sz="3200" dirty="0" smtClean="0"/>
              <a:t>Scenario 3B</a:t>
            </a:r>
            <a:endParaRPr lang="en-US" sz="3200" dirty="0"/>
          </a:p>
        </p:txBody>
      </p:sp>
      <p:cxnSp>
        <p:nvCxnSpPr>
          <p:cNvPr id="28" name="Straight Connector 27"/>
          <p:cNvCxnSpPr/>
          <p:nvPr/>
        </p:nvCxnSpPr>
        <p:spPr>
          <a:xfrm>
            <a:off x="2089455" y="3097608"/>
            <a:ext cx="0" cy="565530"/>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132315" y="3093767"/>
            <a:ext cx="0" cy="577053"/>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102184" y="3093767"/>
            <a:ext cx="0" cy="577053"/>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89455" y="3657543"/>
            <a:ext cx="2486225" cy="7682"/>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5680" y="3663138"/>
            <a:ext cx="3526504" cy="7682"/>
          </a:xfrm>
          <a:prstGeom prst="line">
            <a:avLst/>
          </a:prstGeom>
          <a:ln w="28575"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3638" y="3974838"/>
            <a:ext cx="1480168" cy="369332"/>
          </a:xfrm>
          <a:prstGeom prst="rect">
            <a:avLst/>
          </a:prstGeom>
          <a:noFill/>
        </p:spPr>
        <p:txBody>
          <a:bodyPr wrap="none" rtlCol="0">
            <a:spAutoFit/>
          </a:bodyPr>
          <a:lstStyle/>
          <a:p>
            <a:r>
              <a:rPr lang="en-US" dirty="0" smtClean="0">
                <a:solidFill>
                  <a:srgbClr val="3366FF"/>
                </a:solidFill>
                <a:latin typeface="Arial"/>
                <a:cs typeface="Arial"/>
              </a:rPr>
              <a:t>Memory Bus</a:t>
            </a:r>
            <a:endParaRPr lang="en-US" dirty="0">
              <a:solidFill>
                <a:srgbClr val="3366FF"/>
              </a:solidFill>
              <a:latin typeface="Arial"/>
              <a:cs typeface="Arial"/>
            </a:endParaRPr>
          </a:p>
        </p:txBody>
      </p:sp>
      <p:sp>
        <p:nvSpPr>
          <p:cNvPr id="37" name="TextBox 36"/>
          <p:cNvSpPr txBox="1"/>
          <p:nvPr/>
        </p:nvSpPr>
        <p:spPr>
          <a:xfrm>
            <a:off x="2502742" y="3284903"/>
            <a:ext cx="1365428" cy="369332"/>
          </a:xfrm>
          <a:prstGeom prst="rect">
            <a:avLst/>
          </a:prstGeom>
          <a:noFill/>
        </p:spPr>
        <p:txBody>
          <a:bodyPr wrap="none" rtlCol="0">
            <a:spAutoFit/>
          </a:bodyPr>
          <a:lstStyle/>
          <a:p>
            <a:r>
              <a:rPr lang="en-US" dirty="0" err="1" smtClean="0">
                <a:solidFill>
                  <a:srgbClr val="008000"/>
                </a:solidFill>
                <a:latin typeface="Arial"/>
                <a:cs typeface="Arial"/>
              </a:rPr>
              <a:t>SharedLine</a:t>
            </a:r>
            <a:endParaRPr lang="en-US" dirty="0">
              <a:solidFill>
                <a:srgbClr val="008000"/>
              </a:solidFill>
              <a:latin typeface="Arial"/>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4159562793"/>
              </p:ext>
            </p:extLst>
          </p:nvPr>
        </p:nvGraphicFramePr>
        <p:xfrm>
          <a:off x="420422" y="2394830"/>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VLDEX</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0xAAAAAAAA</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0" name="Title 1"/>
          <p:cNvSpPr>
            <a:spLocks noGrp="1"/>
          </p:cNvSpPr>
          <p:nvPr>
            <p:ph type="title"/>
          </p:nvPr>
        </p:nvSpPr>
        <p:spPr>
          <a:xfrm>
            <a:off x="0" y="25544"/>
            <a:ext cx="4144477" cy="795670"/>
          </a:xfrm>
        </p:spPr>
        <p:txBody>
          <a:bodyPr>
            <a:normAutofit/>
          </a:bodyPr>
          <a:lstStyle/>
          <a:p>
            <a:r>
              <a:rPr lang="en-US" sz="3200" dirty="0" smtClean="0"/>
              <a:t>Firefly Protocol</a:t>
            </a:r>
            <a:endParaRPr lang="en-US" sz="3200" dirty="0"/>
          </a:p>
        </p:txBody>
      </p:sp>
      <p:sp>
        <p:nvSpPr>
          <p:cNvPr id="41" name="TextBox 40"/>
          <p:cNvSpPr txBox="1"/>
          <p:nvPr/>
        </p:nvSpPr>
        <p:spPr>
          <a:xfrm>
            <a:off x="2510789" y="423379"/>
            <a:ext cx="3595856" cy="1107996"/>
          </a:xfrm>
          <a:prstGeom prst="rect">
            <a:avLst/>
          </a:prstGeom>
          <a:noFill/>
        </p:spPr>
        <p:txBody>
          <a:bodyPr wrap="none" rtlCol="0">
            <a:spAutoFit/>
          </a:bodyPr>
          <a:lstStyle/>
          <a:p>
            <a:r>
              <a:rPr lang="en-US" sz="6600" dirty="0" smtClean="0"/>
              <a:t>Write Hit</a:t>
            </a:r>
            <a:endParaRPr lang="en-US" sz="6600" dirty="0"/>
          </a:p>
        </p:txBody>
      </p:sp>
      <p:sp>
        <p:nvSpPr>
          <p:cNvPr id="42" name="TextBox 41"/>
          <p:cNvSpPr txBox="1"/>
          <p:nvPr/>
        </p:nvSpPr>
        <p:spPr>
          <a:xfrm>
            <a:off x="627726" y="2724435"/>
            <a:ext cx="1762021" cy="369332"/>
          </a:xfrm>
          <a:prstGeom prst="rect">
            <a:avLst/>
          </a:prstGeom>
          <a:noFill/>
        </p:spPr>
        <p:txBody>
          <a:bodyPr wrap="none" rtlCol="0">
            <a:spAutoFit/>
          </a:bodyPr>
          <a:lstStyle/>
          <a:p>
            <a:r>
              <a:rPr lang="en-US" dirty="0" smtClean="0"/>
              <a:t>$1000 Write Hit</a:t>
            </a:r>
            <a:endParaRPr lang="en-US" dirty="0"/>
          </a:p>
        </p:txBody>
      </p:sp>
    </p:spTree>
    <p:extLst>
      <p:ext uri="{BB962C8B-B14F-4D97-AF65-F5344CB8AC3E}">
        <p14:creationId xmlns:p14="http://schemas.microsoft.com/office/powerpoint/2010/main" val="27307177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a:xfrm>
            <a:off x="900113" y="2133601"/>
            <a:ext cx="3671888" cy="3931920"/>
          </a:xfrm>
        </p:spPr>
        <p:txBody>
          <a:bodyPr/>
          <a:lstStyle/>
          <a:p>
            <a:r>
              <a:rPr lang="en-US" dirty="0" smtClean="0"/>
              <a:t>Less hardware</a:t>
            </a:r>
          </a:p>
          <a:p>
            <a:r>
              <a:rPr lang="en-US" dirty="0" smtClean="0"/>
              <a:t>Designed to use existing hardware in already made processors</a:t>
            </a:r>
            <a:endParaRPr lang="en-US" dirty="0"/>
          </a:p>
        </p:txBody>
      </p:sp>
      <p:sp>
        <p:nvSpPr>
          <p:cNvPr id="4" name="TextBox 3"/>
          <p:cNvSpPr txBox="1"/>
          <p:nvPr/>
        </p:nvSpPr>
        <p:spPr>
          <a:xfrm>
            <a:off x="1778000" y="1629165"/>
            <a:ext cx="1954431" cy="523220"/>
          </a:xfrm>
          <a:prstGeom prst="rect">
            <a:avLst/>
          </a:prstGeom>
          <a:noFill/>
        </p:spPr>
        <p:txBody>
          <a:bodyPr wrap="none" rtlCol="0">
            <a:spAutoFit/>
          </a:bodyPr>
          <a:lstStyle/>
          <a:p>
            <a:r>
              <a:rPr lang="en-US" sz="2800" dirty="0" smtClean="0"/>
              <a:t>Write-Once</a:t>
            </a:r>
            <a:endParaRPr lang="en-US" sz="2800" dirty="0"/>
          </a:p>
        </p:txBody>
      </p:sp>
      <p:sp>
        <p:nvSpPr>
          <p:cNvPr id="5" name="Content Placeholder 2"/>
          <p:cNvSpPr txBox="1">
            <a:spLocks/>
          </p:cNvSpPr>
          <p:nvPr/>
        </p:nvSpPr>
        <p:spPr>
          <a:xfrm>
            <a:off x="4724401" y="2286001"/>
            <a:ext cx="3671888" cy="39319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US" dirty="0" smtClean="0"/>
              <a:t>Requires dedicated </a:t>
            </a:r>
            <a:r>
              <a:rPr lang="en-US" dirty="0" err="1" smtClean="0"/>
              <a:t>SharedLine</a:t>
            </a:r>
            <a:endParaRPr lang="en-US" dirty="0" smtClean="0"/>
          </a:p>
          <a:p>
            <a:r>
              <a:rPr lang="en-US" dirty="0" smtClean="0"/>
              <a:t>Needs less clock cycles to maintain updated data</a:t>
            </a:r>
          </a:p>
          <a:p>
            <a:r>
              <a:rPr lang="en-US" dirty="0" smtClean="0"/>
              <a:t>Typically faster</a:t>
            </a:r>
            <a:endParaRPr lang="en-US" dirty="0"/>
          </a:p>
        </p:txBody>
      </p:sp>
      <p:sp>
        <p:nvSpPr>
          <p:cNvPr id="6" name="TextBox 5"/>
          <p:cNvSpPr txBox="1"/>
          <p:nvPr/>
        </p:nvSpPr>
        <p:spPr>
          <a:xfrm>
            <a:off x="5669844" y="1646100"/>
            <a:ext cx="1189473" cy="523220"/>
          </a:xfrm>
          <a:prstGeom prst="rect">
            <a:avLst/>
          </a:prstGeom>
          <a:noFill/>
        </p:spPr>
        <p:txBody>
          <a:bodyPr wrap="none" rtlCol="0">
            <a:spAutoFit/>
          </a:bodyPr>
          <a:lstStyle/>
          <a:p>
            <a:r>
              <a:rPr lang="en-US" sz="2800" dirty="0" smtClean="0"/>
              <a:t>Firefly</a:t>
            </a:r>
            <a:endParaRPr lang="en-US" sz="2800" dirty="0"/>
          </a:p>
        </p:txBody>
      </p:sp>
    </p:spTree>
    <p:extLst>
      <p:ext uri="{BB962C8B-B14F-4D97-AF65-F5344CB8AC3E}">
        <p14:creationId xmlns:p14="http://schemas.microsoft.com/office/powerpoint/2010/main" val="959842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900112" y="1921935"/>
            <a:ext cx="7345363" cy="3931920"/>
          </a:xfrm>
        </p:spPr>
        <p:txBody>
          <a:bodyPr>
            <a:normAutofit/>
          </a:bodyPr>
          <a:lstStyle/>
          <a:p>
            <a:r>
              <a:rPr lang="en-US" dirty="0" smtClean="0"/>
              <a:t>Better support for large amounts of processors</a:t>
            </a:r>
          </a:p>
          <a:p>
            <a:r>
              <a:rPr lang="en-US" dirty="0" smtClean="0"/>
              <a:t>Coherence protocols that do not rely on using the shared bus as frequently</a:t>
            </a:r>
          </a:p>
          <a:p>
            <a:r>
              <a:rPr lang="en-US" dirty="0" smtClean="0"/>
              <a:t>Scalability</a:t>
            </a:r>
          </a:p>
        </p:txBody>
      </p:sp>
    </p:spTree>
    <p:extLst>
      <p:ext uri="{BB962C8B-B14F-4D97-AF65-F5344CB8AC3E}">
        <p14:creationId xmlns:p14="http://schemas.microsoft.com/office/powerpoint/2010/main" val="27319344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900112" y="1921935"/>
            <a:ext cx="7345363" cy="3931920"/>
          </a:xfrm>
        </p:spPr>
        <p:txBody>
          <a:bodyPr>
            <a:normAutofit fontScale="92500"/>
          </a:bodyPr>
          <a:lstStyle/>
          <a:p>
            <a:r>
              <a:rPr lang="en-US" dirty="0" smtClean="0"/>
              <a:t>Directory Based Cache Coherence</a:t>
            </a:r>
            <a:r>
              <a:rPr lang="en-US" baseline="30000" dirty="0" smtClean="0"/>
              <a:t>[4]</a:t>
            </a:r>
          </a:p>
          <a:p>
            <a:pPr lvl="1"/>
            <a:r>
              <a:rPr lang="en-US" dirty="0" smtClean="0"/>
              <a:t>Maintain a directory of the information that is in use across memory locations</a:t>
            </a:r>
          </a:p>
          <a:p>
            <a:pPr lvl="1"/>
            <a:r>
              <a:rPr lang="en-US" dirty="0" smtClean="0"/>
              <a:t>Bring data to whichever processor needs it</a:t>
            </a:r>
          </a:p>
          <a:p>
            <a:r>
              <a:rPr lang="en-US" dirty="0" smtClean="0"/>
              <a:t>Execution Migration Based Coherence</a:t>
            </a:r>
            <a:r>
              <a:rPr lang="en-US" baseline="30000" dirty="0" smtClean="0"/>
              <a:t>[4]</a:t>
            </a:r>
            <a:endParaRPr lang="en-US" dirty="0" smtClean="0"/>
          </a:p>
          <a:p>
            <a:pPr lvl="1"/>
            <a:r>
              <a:rPr lang="en-US" dirty="0" smtClean="0"/>
              <a:t>Bring the computation to the data</a:t>
            </a:r>
          </a:p>
          <a:p>
            <a:r>
              <a:rPr lang="en-US" dirty="0" smtClean="0"/>
              <a:t>Dependable Cache Coherence</a:t>
            </a:r>
            <a:r>
              <a:rPr lang="en-US" baseline="30000" dirty="0" smtClean="0"/>
              <a:t>[4]</a:t>
            </a:r>
            <a:endParaRPr lang="en-US" dirty="0" smtClean="0"/>
          </a:p>
          <a:p>
            <a:pPr lvl="1"/>
            <a:r>
              <a:rPr lang="en-US" dirty="0" smtClean="0"/>
              <a:t>Combines Directory and Execution Migration</a:t>
            </a:r>
          </a:p>
          <a:p>
            <a:pPr lvl="1"/>
            <a:r>
              <a:rPr lang="en-US" dirty="0" smtClean="0"/>
              <a:t>Caches can switch between either as a form of redundancy</a:t>
            </a:r>
            <a:endParaRPr lang="en-US" dirty="0"/>
          </a:p>
        </p:txBody>
      </p:sp>
    </p:spTree>
    <p:extLst>
      <p:ext uri="{BB962C8B-B14F-4D97-AF65-F5344CB8AC3E}">
        <p14:creationId xmlns:p14="http://schemas.microsoft.com/office/powerpoint/2010/main" val="36476105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Snoopy Cache Conclusions</a:t>
            </a:r>
            <a:endParaRPr lang="en-US" dirty="0"/>
          </a:p>
        </p:txBody>
      </p:sp>
      <p:sp>
        <p:nvSpPr>
          <p:cNvPr id="3" name="Content Placeholder 2"/>
          <p:cNvSpPr>
            <a:spLocks noGrp="1"/>
          </p:cNvSpPr>
          <p:nvPr>
            <p:ph idx="1"/>
          </p:nvPr>
        </p:nvSpPr>
        <p:spPr>
          <a:xfrm>
            <a:off x="589668" y="1950156"/>
            <a:ext cx="4955999" cy="3931920"/>
          </a:xfrm>
        </p:spPr>
        <p:txBody>
          <a:bodyPr/>
          <a:lstStyle/>
          <a:p>
            <a:r>
              <a:rPr lang="en-US" dirty="0" smtClean="0"/>
              <a:t>Good for small number of processors</a:t>
            </a:r>
            <a:r>
              <a:rPr lang="en-US" baseline="30000" dirty="0" smtClean="0"/>
              <a:t>[5]</a:t>
            </a:r>
            <a:endParaRPr lang="en-US" dirty="0" smtClean="0"/>
          </a:p>
          <a:p>
            <a:r>
              <a:rPr lang="en-US" dirty="0" smtClean="0"/>
              <a:t>Main benefit is simplicity of design</a:t>
            </a:r>
          </a:p>
          <a:p>
            <a:r>
              <a:rPr lang="en-US" dirty="0" smtClean="0"/>
              <a:t>Not scalable</a:t>
            </a:r>
          </a:p>
          <a:p>
            <a:r>
              <a:rPr lang="en-US" dirty="0" smtClean="0"/>
              <a:t>Focused on specific state transitions, and does not have redundancy. </a:t>
            </a:r>
            <a:endParaRPr lang="en-US" dirty="0"/>
          </a:p>
        </p:txBody>
      </p:sp>
      <p:pic>
        <p:nvPicPr>
          <p:cNvPr id="8" name="Picture 7"/>
          <p:cNvPicPr>
            <a:picLocks noChangeAspect="1"/>
          </p:cNvPicPr>
          <p:nvPr/>
        </p:nvPicPr>
        <p:blipFill>
          <a:blip r:embed="rId2"/>
          <a:stretch>
            <a:fillRect/>
          </a:stretch>
        </p:blipFill>
        <p:spPr>
          <a:xfrm>
            <a:off x="5136444" y="2243667"/>
            <a:ext cx="2892778" cy="2892778"/>
          </a:xfrm>
          <a:prstGeom prst="rect">
            <a:avLst/>
          </a:prstGeom>
        </p:spPr>
      </p:pic>
      <p:sp>
        <p:nvSpPr>
          <p:cNvPr id="9" name="Rectangle 8"/>
          <p:cNvSpPr/>
          <p:nvPr/>
        </p:nvSpPr>
        <p:spPr>
          <a:xfrm>
            <a:off x="4529664" y="5180821"/>
            <a:ext cx="4572000" cy="369332"/>
          </a:xfrm>
          <a:prstGeom prst="rect">
            <a:avLst/>
          </a:prstGeom>
        </p:spPr>
        <p:txBody>
          <a:bodyPr>
            <a:spAutoFit/>
          </a:bodyPr>
          <a:lstStyle/>
          <a:p>
            <a:pPr algn="ctr"/>
            <a:r>
              <a:rPr lang="en-US" sz="900" dirty="0"/>
              <a:t>http://</a:t>
            </a:r>
            <a:r>
              <a:rPr lang="en-US" sz="900" dirty="0" err="1"/>
              <a:t>teacherweb.com</a:t>
            </a:r>
            <a:r>
              <a:rPr lang="en-US" sz="900" dirty="0"/>
              <a:t>/MA/</a:t>
            </a:r>
            <a:r>
              <a:rPr lang="en-US" sz="900" dirty="0" err="1"/>
              <a:t>BerkleyCommunitySchool</a:t>
            </a:r>
            <a:r>
              <a:rPr lang="en-US" sz="900" dirty="0"/>
              <a:t>/</a:t>
            </a:r>
            <a:r>
              <a:rPr lang="en-US" sz="900" dirty="0" err="1"/>
              <a:t>MrsDiMascio</a:t>
            </a:r>
            <a:r>
              <a:rPr lang="en-US" sz="900" dirty="0"/>
              <a:t>/</a:t>
            </a:r>
            <a:r>
              <a:rPr lang="en-US" sz="900" dirty="0" err="1"/>
              <a:t>Snoopy_Geeky_Red_Shirt.jpg</a:t>
            </a:r>
            <a:endParaRPr lang="en-US" sz="900" dirty="0"/>
          </a:p>
        </p:txBody>
      </p:sp>
    </p:spTree>
    <p:extLst>
      <p:ext uri="{BB962C8B-B14F-4D97-AF65-F5344CB8AC3E}">
        <p14:creationId xmlns:p14="http://schemas.microsoft.com/office/powerpoint/2010/main" val="1481134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900112" y="1707444"/>
            <a:ext cx="7345363" cy="4967111"/>
          </a:xfrm>
        </p:spPr>
        <p:txBody>
          <a:bodyPr>
            <a:normAutofit fontScale="47500" lnSpcReduction="20000"/>
          </a:bodyPr>
          <a:lstStyle/>
          <a:p>
            <a:pPr marL="457200" indent="-457200">
              <a:lnSpc>
                <a:spcPct val="120000"/>
              </a:lnSpc>
              <a:buSzPct val="84000"/>
              <a:buFont typeface="+mj-lt"/>
              <a:buAutoNum type="arabicPeriod"/>
            </a:pPr>
            <a:r>
              <a:rPr lang="en-US" dirty="0" smtClean="0"/>
              <a:t>Archibald</a:t>
            </a:r>
            <a:r>
              <a:rPr lang="en-US" dirty="0"/>
              <a:t>, James, and Jean-Loup Baer. "Cache Coherence Protocols: Evaluation Using a Multiprocessor Simulation Model." </a:t>
            </a:r>
            <a:r>
              <a:rPr lang="en-US" i="1" dirty="0"/>
              <a:t>ACM Transactions on Computer Systems</a:t>
            </a:r>
            <a:r>
              <a:rPr lang="en-US" dirty="0"/>
              <a:t> 4.4 (1986): 273-98. </a:t>
            </a:r>
            <a:r>
              <a:rPr lang="en-US" i="1" dirty="0"/>
              <a:t>Implicitly Parallel Architectures Group</a:t>
            </a:r>
            <a:r>
              <a:rPr lang="en-US" dirty="0"/>
              <a:t>. University of Illinois. Web. 28 Nov. 2014.</a:t>
            </a:r>
          </a:p>
          <a:p>
            <a:pPr marL="457200" indent="-457200">
              <a:lnSpc>
                <a:spcPct val="120000"/>
              </a:lnSpc>
              <a:buSzPct val="84000"/>
              <a:buFont typeface="+mj-lt"/>
              <a:buAutoNum type="arabicPeriod"/>
            </a:pPr>
            <a:r>
              <a:rPr lang="en-US" dirty="0"/>
              <a:t>Dahlgren, Fredrik, Jonas </a:t>
            </a:r>
            <a:r>
              <a:rPr lang="en-US" dirty="0" err="1"/>
              <a:t>Skeppstedt</a:t>
            </a:r>
            <a:r>
              <a:rPr lang="en-US" dirty="0"/>
              <a:t>, and Per </a:t>
            </a:r>
            <a:r>
              <a:rPr lang="en-US" dirty="0" err="1"/>
              <a:t>Stenström</a:t>
            </a:r>
            <a:r>
              <a:rPr lang="en-US" dirty="0"/>
              <a:t>. "An Evaluation of Hardware-based and Compiler-controlled Optimizations of Snooping Cache Protocols." </a:t>
            </a:r>
            <a:r>
              <a:rPr lang="en-US" i="1" dirty="0"/>
              <a:t>Future Generation Computer Systems</a:t>
            </a:r>
            <a:r>
              <a:rPr lang="en-US" dirty="0"/>
              <a:t> 13.6 (1998): 469-87. Web.</a:t>
            </a:r>
          </a:p>
          <a:p>
            <a:pPr marL="457200" indent="-457200">
              <a:lnSpc>
                <a:spcPct val="120000"/>
              </a:lnSpc>
              <a:buSzPct val="84000"/>
              <a:buFont typeface="+mj-lt"/>
              <a:buAutoNum type="arabicPeriod"/>
            </a:pPr>
            <a:r>
              <a:rPr lang="en-US" dirty="0" err="1"/>
              <a:t>Karlin</a:t>
            </a:r>
            <a:r>
              <a:rPr lang="en-US" dirty="0"/>
              <a:t>, Anna R., Mark S. </a:t>
            </a:r>
            <a:r>
              <a:rPr lang="en-US" dirty="0" err="1"/>
              <a:t>Manasse</a:t>
            </a:r>
            <a:r>
              <a:rPr lang="en-US" dirty="0"/>
              <a:t>, Larry Rudolph, and Daniel D. </a:t>
            </a:r>
            <a:r>
              <a:rPr lang="en-US" dirty="0" err="1"/>
              <a:t>Sleator</a:t>
            </a:r>
            <a:r>
              <a:rPr lang="en-US" dirty="0"/>
              <a:t>. "Competitive Snoopy Caching." </a:t>
            </a:r>
            <a:r>
              <a:rPr lang="en-US" i="1" dirty="0" err="1"/>
              <a:t>Algorithmica</a:t>
            </a:r>
            <a:r>
              <a:rPr lang="en-US" dirty="0"/>
              <a:t> 3.1-4 (1988): 79-119. Web.</a:t>
            </a:r>
          </a:p>
          <a:p>
            <a:pPr marL="457200" indent="-457200">
              <a:lnSpc>
                <a:spcPct val="120000"/>
              </a:lnSpc>
              <a:buSzPct val="84000"/>
              <a:buFont typeface="+mj-lt"/>
              <a:buAutoNum type="arabicPeriod"/>
            </a:pPr>
            <a:r>
              <a:rPr lang="en-US" dirty="0"/>
              <a:t>Khan, Omer, </a:t>
            </a:r>
            <a:r>
              <a:rPr lang="en-US" dirty="0" err="1"/>
              <a:t>Mieszko</a:t>
            </a:r>
            <a:r>
              <a:rPr lang="en-US" dirty="0"/>
              <a:t> </a:t>
            </a:r>
            <a:r>
              <a:rPr lang="en-US" dirty="0" err="1"/>
              <a:t>Lis</a:t>
            </a:r>
            <a:r>
              <a:rPr lang="en-US" dirty="0"/>
              <a:t>, </a:t>
            </a:r>
            <a:r>
              <a:rPr lang="en-US" dirty="0" err="1"/>
              <a:t>Yildiz</a:t>
            </a:r>
            <a:r>
              <a:rPr lang="en-US" dirty="0"/>
              <a:t> </a:t>
            </a:r>
            <a:r>
              <a:rPr lang="en-US" dirty="0" err="1"/>
              <a:t>Sinangil</a:t>
            </a:r>
            <a:r>
              <a:rPr lang="en-US" dirty="0"/>
              <a:t>, and </a:t>
            </a:r>
            <a:r>
              <a:rPr lang="en-US" dirty="0" err="1"/>
              <a:t>Srinivas</a:t>
            </a:r>
            <a:r>
              <a:rPr lang="en-US" dirty="0"/>
              <a:t> </a:t>
            </a:r>
            <a:r>
              <a:rPr lang="en-US" dirty="0" err="1"/>
              <a:t>Devadas</a:t>
            </a:r>
            <a:r>
              <a:rPr lang="en-US" dirty="0"/>
              <a:t>. "DCC: A Dependable Cache Coherence Multicore Architecture." </a:t>
            </a:r>
            <a:r>
              <a:rPr lang="en-US" i="1" dirty="0"/>
              <a:t>IEEE Computer Architecture Letters</a:t>
            </a:r>
            <a:r>
              <a:rPr lang="en-US" dirty="0"/>
              <a:t> 10.1 (2011): 12-15. Web.</a:t>
            </a:r>
          </a:p>
          <a:p>
            <a:pPr marL="457200" indent="-457200">
              <a:lnSpc>
                <a:spcPct val="120000"/>
              </a:lnSpc>
              <a:buSzPct val="84000"/>
              <a:buFont typeface="+mj-lt"/>
              <a:buAutoNum type="arabicPeriod"/>
            </a:pPr>
            <a:r>
              <a:rPr lang="en-US" dirty="0"/>
              <a:t>Lin, </a:t>
            </a:r>
            <a:r>
              <a:rPr lang="en-US" dirty="0" err="1"/>
              <a:t>Jingmei</a:t>
            </a:r>
            <a:r>
              <a:rPr lang="en-US" dirty="0"/>
              <a:t>, </a:t>
            </a:r>
            <a:r>
              <a:rPr lang="en-US" dirty="0"/>
              <a:t>e</a:t>
            </a:r>
            <a:r>
              <a:rPr lang="en-US" dirty="0" smtClean="0"/>
              <a:t>t</a:t>
            </a:r>
            <a:r>
              <a:rPr lang="en-US" dirty="0"/>
              <a:t>. Al. "A New Kind of Hybrid Cache Coherence Protocol for Multiprocessor with D-Cache." Proc. of 2011 International Conference on Future Computer Science and Education, </a:t>
            </a:r>
            <a:r>
              <a:rPr lang="en-US" dirty="0" err="1"/>
              <a:t>Hi'an</a:t>
            </a:r>
            <a:r>
              <a:rPr lang="en-US" dirty="0"/>
              <a:t>, China. IEEE. </a:t>
            </a:r>
            <a:r>
              <a:rPr lang="en-US" i="1" dirty="0"/>
              <a:t>IEEE </a:t>
            </a:r>
            <a:r>
              <a:rPr lang="en-US" i="1" dirty="0" err="1"/>
              <a:t>Xplore</a:t>
            </a:r>
            <a:r>
              <a:rPr lang="en-US" dirty="0"/>
              <a:t>. IEEE. Web. 29 Nov. 2014.</a:t>
            </a:r>
          </a:p>
          <a:p>
            <a:pPr marL="457200" indent="-457200">
              <a:lnSpc>
                <a:spcPct val="120000"/>
              </a:lnSpc>
              <a:buSzPct val="84000"/>
              <a:buFont typeface="+mj-lt"/>
              <a:buAutoNum type="arabicPeriod"/>
            </a:pPr>
            <a:r>
              <a:rPr lang="en-US" dirty="0" err="1"/>
              <a:t>Ravishankar</a:t>
            </a:r>
            <a:r>
              <a:rPr lang="en-US" dirty="0"/>
              <a:t>, C. V., and J. R. Goodman. "Cache Implementation for Multiple Microprocessors." Proc. of IEEE </a:t>
            </a:r>
            <a:r>
              <a:rPr lang="en-US" dirty="0" err="1"/>
              <a:t>CompCon</a:t>
            </a:r>
            <a:r>
              <a:rPr lang="en-US" dirty="0"/>
              <a:t>, San Francisco, CA. IEEE. 346-50. IEEE. Web. 29 Nov. 2014.</a:t>
            </a:r>
          </a:p>
          <a:p>
            <a:pPr marL="457200" indent="-457200">
              <a:lnSpc>
                <a:spcPct val="120000"/>
              </a:lnSpc>
              <a:buSzPct val="84000"/>
              <a:buFont typeface="+mj-lt"/>
              <a:buAutoNum type="arabicPeriod"/>
            </a:pPr>
            <a:r>
              <a:rPr lang="en-US" dirty="0" err="1"/>
              <a:t>Tomasevic</a:t>
            </a:r>
            <a:r>
              <a:rPr lang="en-US" dirty="0"/>
              <a:t>, Milo, and </a:t>
            </a:r>
            <a:r>
              <a:rPr lang="en-US" dirty="0" err="1"/>
              <a:t>Veljko</a:t>
            </a:r>
            <a:r>
              <a:rPr lang="en-US" dirty="0"/>
              <a:t> </a:t>
            </a:r>
            <a:r>
              <a:rPr lang="en-US" dirty="0" err="1"/>
              <a:t>Milutinović</a:t>
            </a:r>
            <a:r>
              <a:rPr lang="en-US" dirty="0"/>
              <a:t>. "A Simulation Study of Snoopy Cache Coherence Protocols." </a:t>
            </a:r>
            <a:r>
              <a:rPr lang="en-US" i="1" dirty="0"/>
              <a:t>Proceedings of the Twenty-fifth Hawaii International Conference on System Sciences</a:t>
            </a:r>
            <a:r>
              <a:rPr lang="en-US" dirty="0"/>
              <a:t>. Kauai, HI. IEEE. 427-36. </a:t>
            </a:r>
            <a:r>
              <a:rPr lang="en-US" i="1" dirty="0"/>
              <a:t>IEEE </a:t>
            </a:r>
            <a:r>
              <a:rPr lang="en-US" i="1" dirty="0" err="1"/>
              <a:t>Xplore</a:t>
            </a:r>
            <a:r>
              <a:rPr lang="en-US" dirty="0"/>
              <a:t>. IEEE. Web. 30 Nov. 2014</a:t>
            </a:r>
            <a:r>
              <a:rPr lang="en-US" dirty="0" smtClean="0"/>
              <a:t>.</a:t>
            </a:r>
            <a:endParaRPr lang="en-US" dirty="0"/>
          </a:p>
          <a:p>
            <a:pPr marL="457200" indent="-457200">
              <a:lnSpc>
                <a:spcPct val="120000"/>
              </a:lnSpc>
              <a:buSzPct val="84000"/>
              <a:buFont typeface="+mj-lt"/>
              <a:buAutoNum type="arabicPeriod"/>
            </a:pPr>
            <a:endParaRPr lang="en-US" dirty="0"/>
          </a:p>
        </p:txBody>
      </p:sp>
    </p:spTree>
    <p:extLst>
      <p:ext uri="{BB962C8B-B14F-4D97-AF65-F5344CB8AC3E}">
        <p14:creationId xmlns:p14="http://schemas.microsoft.com/office/powerpoint/2010/main" val="25812581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02" y="240266"/>
            <a:ext cx="7345362" cy="1339850"/>
          </a:xfrm>
        </p:spPr>
        <p:txBody>
          <a:bodyPr/>
          <a:lstStyle/>
          <a:p>
            <a:r>
              <a:rPr lang="en-US" dirty="0" smtClean="0"/>
              <a:t>Questions?</a:t>
            </a:r>
            <a:endParaRPr lang="en-US" dirty="0"/>
          </a:p>
        </p:txBody>
      </p:sp>
      <p:pic>
        <p:nvPicPr>
          <p:cNvPr id="6" name="Picture 5"/>
          <p:cNvPicPr>
            <a:picLocks noChangeAspect="1"/>
          </p:cNvPicPr>
          <p:nvPr/>
        </p:nvPicPr>
        <p:blipFill>
          <a:blip r:embed="rId2"/>
          <a:stretch>
            <a:fillRect/>
          </a:stretch>
        </p:blipFill>
        <p:spPr>
          <a:xfrm>
            <a:off x="2717093" y="1792110"/>
            <a:ext cx="3418417" cy="4557889"/>
          </a:xfrm>
          <a:prstGeom prst="rect">
            <a:avLst/>
          </a:prstGeom>
        </p:spPr>
      </p:pic>
      <p:sp>
        <p:nvSpPr>
          <p:cNvPr id="8" name="Freeform 7"/>
          <p:cNvSpPr/>
          <p:nvPr/>
        </p:nvSpPr>
        <p:spPr>
          <a:xfrm>
            <a:off x="4445000" y="1933222"/>
            <a:ext cx="1411111" cy="451556"/>
          </a:xfrm>
          <a:custGeom>
            <a:avLst/>
            <a:gdLst>
              <a:gd name="connsiteX0" fmla="*/ 0 w 1411111"/>
              <a:gd name="connsiteY0" fmla="*/ 70556 h 451556"/>
              <a:gd name="connsiteX1" fmla="*/ 112889 w 1411111"/>
              <a:gd name="connsiteY1" fmla="*/ 451556 h 451556"/>
              <a:gd name="connsiteX2" fmla="*/ 1411111 w 1411111"/>
              <a:gd name="connsiteY2" fmla="*/ 338667 h 451556"/>
              <a:gd name="connsiteX3" fmla="*/ 1312333 w 1411111"/>
              <a:gd name="connsiteY3" fmla="*/ 0 h 451556"/>
              <a:gd name="connsiteX4" fmla="*/ 606778 w 1411111"/>
              <a:gd name="connsiteY4" fmla="*/ 56445 h 451556"/>
              <a:gd name="connsiteX5" fmla="*/ 338667 w 1411111"/>
              <a:gd name="connsiteY5" fmla="*/ 42334 h 451556"/>
              <a:gd name="connsiteX6" fmla="*/ 28222 w 1411111"/>
              <a:gd name="connsiteY6" fmla="*/ 14111 h 451556"/>
              <a:gd name="connsiteX7" fmla="*/ 0 w 1411111"/>
              <a:gd name="connsiteY7" fmla="*/ 70556 h 45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111" h="451556">
                <a:moveTo>
                  <a:pt x="0" y="70556"/>
                </a:moveTo>
                <a:lnTo>
                  <a:pt x="112889" y="451556"/>
                </a:lnTo>
                <a:lnTo>
                  <a:pt x="1411111" y="338667"/>
                </a:lnTo>
                <a:lnTo>
                  <a:pt x="1312333" y="0"/>
                </a:lnTo>
                <a:lnTo>
                  <a:pt x="606778" y="56445"/>
                </a:lnTo>
                <a:lnTo>
                  <a:pt x="338667" y="42334"/>
                </a:lnTo>
                <a:lnTo>
                  <a:pt x="28222" y="14111"/>
                </a:lnTo>
                <a:lnTo>
                  <a:pt x="0" y="7055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1440676">
            <a:off x="4554350" y="1904999"/>
            <a:ext cx="1397000" cy="461665"/>
          </a:xfrm>
          <a:prstGeom prst="rect">
            <a:avLst/>
          </a:prstGeom>
          <a:noFill/>
        </p:spPr>
        <p:txBody>
          <a:bodyPr wrap="square" rtlCol="0">
            <a:spAutoFit/>
          </a:bodyPr>
          <a:lstStyle/>
          <a:p>
            <a:r>
              <a:rPr lang="en-US" sz="2400" dirty="0" smtClean="0">
                <a:latin typeface="Chalkduster"/>
                <a:cs typeface="Chalkduster"/>
              </a:rPr>
              <a:t>EE126</a:t>
            </a:r>
            <a:endParaRPr lang="en-US" sz="2400" dirty="0">
              <a:latin typeface="Chalkduster"/>
              <a:cs typeface="Chalkduster"/>
            </a:endParaRPr>
          </a:p>
        </p:txBody>
      </p:sp>
      <p:sp>
        <p:nvSpPr>
          <p:cNvPr id="9" name="Rectangle 8"/>
          <p:cNvSpPr/>
          <p:nvPr/>
        </p:nvSpPr>
        <p:spPr>
          <a:xfrm>
            <a:off x="2737555" y="6293555"/>
            <a:ext cx="4572000" cy="430887"/>
          </a:xfrm>
          <a:prstGeom prst="rect">
            <a:avLst/>
          </a:prstGeom>
        </p:spPr>
        <p:txBody>
          <a:bodyPr>
            <a:spAutoFit/>
          </a:bodyPr>
          <a:lstStyle/>
          <a:p>
            <a:r>
              <a:rPr lang="en-US" sz="1100" dirty="0"/>
              <a:t>http://fc05.deviantart.net/fs71/f/2013/093/f/a/snoopy_teaching_math_by_sakurapetalwolf-d609pot.jpg</a:t>
            </a:r>
          </a:p>
        </p:txBody>
      </p:sp>
    </p:spTree>
    <p:extLst>
      <p:ext uri="{BB962C8B-B14F-4D97-AF65-F5344CB8AC3E}">
        <p14:creationId xmlns:p14="http://schemas.microsoft.com/office/powerpoint/2010/main" val="7053929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Write-Once</a:t>
            </a:r>
            <a:endParaRPr lang="en-US" dirty="0"/>
          </a:p>
        </p:txBody>
      </p:sp>
      <p:sp>
        <p:nvSpPr>
          <p:cNvPr id="3" name="Content Placeholder 2"/>
          <p:cNvSpPr>
            <a:spLocks noGrp="1"/>
          </p:cNvSpPr>
          <p:nvPr>
            <p:ph idx="1"/>
          </p:nvPr>
        </p:nvSpPr>
        <p:spPr/>
        <p:txBody>
          <a:bodyPr/>
          <a:lstStyle/>
          <a:p>
            <a:r>
              <a:rPr lang="en-US" dirty="0" smtClean="0"/>
              <a:t>Read hit : Data is in cache, success!</a:t>
            </a:r>
          </a:p>
          <a:p>
            <a:r>
              <a:rPr lang="en-US" dirty="0" smtClean="0"/>
              <a:t>Read miss : </a:t>
            </a:r>
          </a:p>
          <a:p>
            <a:pPr lvl="1"/>
            <a:r>
              <a:rPr lang="en-US" dirty="0" smtClean="0"/>
              <a:t>If no other cache has a DIRTY copy,  then read from memory, state set to RESERVED</a:t>
            </a:r>
          </a:p>
          <a:p>
            <a:pPr lvl="1"/>
            <a:r>
              <a:rPr lang="en-US" dirty="0" smtClean="0"/>
              <a:t>If any cache has a DIRTY copy, that copy is supplied, and is also written back to memory, all copies’ state set to VALID</a:t>
            </a:r>
            <a:endParaRPr lang="en-US" dirty="0"/>
          </a:p>
        </p:txBody>
      </p:sp>
    </p:spTree>
    <p:extLst>
      <p:ext uri="{BB962C8B-B14F-4D97-AF65-F5344CB8AC3E}">
        <p14:creationId xmlns:p14="http://schemas.microsoft.com/office/powerpoint/2010/main" val="11533133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Write-Once</a:t>
            </a:r>
            <a:endParaRPr lang="en-US" dirty="0"/>
          </a:p>
        </p:txBody>
      </p:sp>
      <p:sp>
        <p:nvSpPr>
          <p:cNvPr id="3" name="Content Placeholder 2"/>
          <p:cNvSpPr>
            <a:spLocks noGrp="1"/>
          </p:cNvSpPr>
          <p:nvPr>
            <p:ph idx="1"/>
          </p:nvPr>
        </p:nvSpPr>
        <p:spPr/>
        <p:txBody>
          <a:bodyPr/>
          <a:lstStyle/>
          <a:p>
            <a:r>
              <a:rPr lang="en-US" dirty="0" smtClean="0"/>
              <a:t>Write Hit:</a:t>
            </a:r>
          </a:p>
          <a:p>
            <a:pPr lvl="1"/>
            <a:r>
              <a:rPr lang="en-US" dirty="0" smtClean="0"/>
              <a:t>If the block state is DIRTY, write proceeds locally in cache</a:t>
            </a:r>
          </a:p>
          <a:p>
            <a:pPr lvl="1"/>
            <a:r>
              <a:rPr lang="en-US" dirty="0" smtClean="0"/>
              <a:t>If the block state is RESERVED, write proceeds locally in cache, but state is set to DIRTY</a:t>
            </a:r>
          </a:p>
          <a:p>
            <a:pPr lvl="1"/>
            <a:r>
              <a:rPr lang="en-US" dirty="0" smtClean="0"/>
              <a:t>If the block state is VALID, word is written through to memory, and state is changed to RESERVED. Other caches with the same block observe this bus write, and change their states to INVALID</a:t>
            </a:r>
            <a:endParaRPr lang="en-US" dirty="0"/>
          </a:p>
        </p:txBody>
      </p:sp>
    </p:spTree>
    <p:extLst>
      <p:ext uri="{BB962C8B-B14F-4D97-AF65-F5344CB8AC3E}">
        <p14:creationId xmlns:p14="http://schemas.microsoft.com/office/powerpoint/2010/main" val="8718927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Cache Coherence Problem</a:t>
            </a:r>
            <a:endParaRPr lang="en-US" dirty="0"/>
          </a:p>
        </p:txBody>
      </p:sp>
      <p:sp>
        <p:nvSpPr>
          <p:cNvPr id="5" name="TextBox 4"/>
          <p:cNvSpPr txBox="1"/>
          <p:nvPr/>
        </p:nvSpPr>
        <p:spPr>
          <a:xfrm>
            <a:off x="7051792" y="1786970"/>
            <a:ext cx="987958" cy="369332"/>
          </a:xfrm>
          <a:prstGeom prst="rect">
            <a:avLst/>
          </a:prstGeom>
          <a:noFill/>
        </p:spPr>
        <p:txBody>
          <a:bodyPr wrap="none" rtlCol="0">
            <a:spAutoFit/>
          </a:bodyPr>
          <a:lstStyle/>
          <a:p>
            <a:r>
              <a:rPr lang="en-US" dirty="0" smtClean="0"/>
              <a:t>Memory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57998661"/>
              </p:ext>
            </p:extLst>
          </p:nvPr>
        </p:nvGraphicFramePr>
        <p:xfrm>
          <a:off x="6425274" y="2206387"/>
          <a:ext cx="2240993" cy="2966720"/>
        </p:xfrm>
        <a:graphic>
          <a:graphicData uri="http://schemas.openxmlformats.org/drawingml/2006/table">
            <a:tbl>
              <a:tblPr firstRow="1" bandRow="1">
                <a:tableStyleId>{5C22544A-7EE6-4342-B048-85BDC9FD1C3A}</a:tableStyleId>
              </a:tblPr>
              <a:tblGrid>
                <a:gridCol w="2240993"/>
              </a:tblGrid>
              <a:tr h="370840">
                <a:tc>
                  <a:txBody>
                    <a:bodyPr/>
                    <a:lstStyle/>
                    <a:p>
                      <a:pPr algn="ctr"/>
                      <a:r>
                        <a:rPr lang="en-US" b="0" dirty="0" smtClean="0">
                          <a:solidFill>
                            <a:srgbClr val="000000"/>
                          </a:solidFill>
                          <a:latin typeface="+mn-lt"/>
                        </a:rPr>
                        <a:t>3A 4D 00 1B</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22 11 4A 00</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10 AA FF 04</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BC D0 10 98</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00 00 00 00</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1A 1A 10 10</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23 53 0A 0F</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000000"/>
                          </a:solidFill>
                          <a:latin typeface="+mn-lt"/>
                        </a:rPr>
                        <a:t>FF FF FF FF</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9" name="TextBox 8"/>
          <p:cNvSpPr txBox="1"/>
          <p:nvPr/>
        </p:nvSpPr>
        <p:spPr>
          <a:xfrm>
            <a:off x="5655637" y="2206387"/>
            <a:ext cx="769637" cy="369332"/>
          </a:xfrm>
          <a:prstGeom prst="rect">
            <a:avLst/>
          </a:prstGeom>
          <a:noFill/>
        </p:spPr>
        <p:txBody>
          <a:bodyPr wrap="none" rtlCol="0">
            <a:spAutoFit/>
          </a:bodyPr>
          <a:lstStyle/>
          <a:p>
            <a:r>
              <a:rPr lang="en-US" dirty="0" smtClean="0"/>
              <a:t>$1000</a:t>
            </a:r>
            <a:endParaRPr lang="en-US" dirty="0"/>
          </a:p>
        </p:txBody>
      </p:sp>
      <p:sp>
        <p:nvSpPr>
          <p:cNvPr id="10" name="TextBox 9"/>
          <p:cNvSpPr txBox="1"/>
          <p:nvPr/>
        </p:nvSpPr>
        <p:spPr>
          <a:xfrm>
            <a:off x="5655637" y="2575719"/>
            <a:ext cx="769637" cy="369332"/>
          </a:xfrm>
          <a:prstGeom prst="rect">
            <a:avLst/>
          </a:prstGeom>
          <a:noFill/>
        </p:spPr>
        <p:txBody>
          <a:bodyPr wrap="none" rtlCol="0">
            <a:spAutoFit/>
          </a:bodyPr>
          <a:lstStyle/>
          <a:p>
            <a:r>
              <a:rPr lang="en-US" dirty="0" smtClean="0"/>
              <a:t>$1004</a:t>
            </a:r>
            <a:endParaRPr lang="en-US" dirty="0"/>
          </a:p>
        </p:txBody>
      </p:sp>
      <p:sp>
        <p:nvSpPr>
          <p:cNvPr id="11" name="TextBox 10"/>
          <p:cNvSpPr txBox="1"/>
          <p:nvPr/>
        </p:nvSpPr>
        <p:spPr>
          <a:xfrm>
            <a:off x="5655637" y="2945051"/>
            <a:ext cx="769637" cy="369332"/>
          </a:xfrm>
          <a:prstGeom prst="rect">
            <a:avLst/>
          </a:prstGeom>
          <a:noFill/>
        </p:spPr>
        <p:txBody>
          <a:bodyPr wrap="none" rtlCol="0">
            <a:spAutoFit/>
          </a:bodyPr>
          <a:lstStyle/>
          <a:p>
            <a:r>
              <a:rPr lang="en-US" dirty="0" smtClean="0"/>
              <a:t>$1008</a:t>
            </a:r>
            <a:endParaRPr lang="en-US" dirty="0"/>
          </a:p>
        </p:txBody>
      </p:sp>
      <p:sp>
        <p:nvSpPr>
          <p:cNvPr id="12" name="TextBox 11"/>
          <p:cNvSpPr txBox="1"/>
          <p:nvPr/>
        </p:nvSpPr>
        <p:spPr>
          <a:xfrm>
            <a:off x="5655637" y="3314383"/>
            <a:ext cx="775723" cy="369332"/>
          </a:xfrm>
          <a:prstGeom prst="rect">
            <a:avLst/>
          </a:prstGeom>
          <a:noFill/>
        </p:spPr>
        <p:txBody>
          <a:bodyPr wrap="none" rtlCol="0">
            <a:spAutoFit/>
          </a:bodyPr>
          <a:lstStyle/>
          <a:p>
            <a:r>
              <a:rPr lang="en-US" dirty="0" smtClean="0"/>
              <a:t>$100C</a:t>
            </a:r>
            <a:endParaRPr lang="en-US" dirty="0"/>
          </a:p>
        </p:txBody>
      </p:sp>
      <p:sp>
        <p:nvSpPr>
          <p:cNvPr id="13" name="TextBox 12"/>
          <p:cNvSpPr txBox="1"/>
          <p:nvPr/>
        </p:nvSpPr>
        <p:spPr>
          <a:xfrm>
            <a:off x="5655637" y="3683715"/>
            <a:ext cx="769637" cy="369332"/>
          </a:xfrm>
          <a:prstGeom prst="rect">
            <a:avLst/>
          </a:prstGeom>
          <a:noFill/>
        </p:spPr>
        <p:txBody>
          <a:bodyPr wrap="none" rtlCol="0">
            <a:spAutoFit/>
          </a:bodyPr>
          <a:lstStyle/>
          <a:p>
            <a:r>
              <a:rPr lang="en-US" dirty="0" smtClean="0"/>
              <a:t>$1010</a:t>
            </a:r>
            <a:endParaRPr lang="en-US" dirty="0"/>
          </a:p>
        </p:txBody>
      </p:sp>
      <p:sp>
        <p:nvSpPr>
          <p:cNvPr id="14" name="TextBox 13"/>
          <p:cNvSpPr txBox="1"/>
          <p:nvPr/>
        </p:nvSpPr>
        <p:spPr>
          <a:xfrm>
            <a:off x="5649551" y="4053047"/>
            <a:ext cx="769637" cy="369332"/>
          </a:xfrm>
          <a:prstGeom prst="rect">
            <a:avLst/>
          </a:prstGeom>
          <a:noFill/>
        </p:spPr>
        <p:txBody>
          <a:bodyPr wrap="none" rtlCol="0">
            <a:spAutoFit/>
          </a:bodyPr>
          <a:lstStyle/>
          <a:p>
            <a:r>
              <a:rPr lang="en-US" dirty="0" smtClean="0"/>
              <a:t>$1014</a:t>
            </a:r>
            <a:endParaRPr lang="en-US" dirty="0"/>
          </a:p>
        </p:txBody>
      </p:sp>
      <p:sp>
        <p:nvSpPr>
          <p:cNvPr id="15" name="TextBox 14"/>
          <p:cNvSpPr txBox="1"/>
          <p:nvPr/>
        </p:nvSpPr>
        <p:spPr>
          <a:xfrm>
            <a:off x="5649551" y="4439685"/>
            <a:ext cx="769637" cy="369332"/>
          </a:xfrm>
          <a:prstGeom prst="rect">
            <a:avLst/>
          </a:prstGeom>
          <a:noFill/>
        </p:spPr>
        <p:txBody>
          <a:bodyPr wrap="none" rtlCol="0">
            <a:spAutoFit/>
          </a:bodyPr>
          <a:lstStyle/>
          <a:p>
            <a:r>
              <a:rPr lang="en-US" dirty="0" smtClean="0"/>
              <a:t>$1018</a:t>
            </a:r>
            <a:endParaRPr lang="en-US" dirty="0"/>
          </a:p>
        </p:txBody>
      </p:sp>
      <p:sp>
        <p:nvSpPr>
          <p:cNvPr id="16" name="TextBox 15"/>
          <p:cNvSpPr txBox="1"/>
          <p:nvPr/>
        </p:nvSpPr>
        <p:spPr>
          <a:xfrm>
            <a:off x="5649551" y="4803775"/>
            <a:ext cx="775723" cy="369332"/>
          </a:xfrm>
          <a:prstGeom prst="rect">
            <a:avLst/>
          </a:prstGeom>
          <a:noFill/>
        </p:spPr>
        <p:txBody>
          <a:bodyPr wrap="none" rtlCol="0">
            <a:spAutoFit/>
          </a:bodyPr>
          <a:lstStyle/>
          <a:p>
            <a:r>
              <a:rPr lang="en-US" dirty="0" smtClean="0"/>
              <a:t>$101C</a:t>
            </a:r>
            <a:endParaRPr lang="en-US" dirty="0"/>
          </a:p>
        </p:txBody>
      </p:sp>
      <p:sp>
        <p:nvSpPr>
          <p:cNvPr id="17" name="Rectangle 16"/>
          <p:cNvSpPr/>
          <p:nvPr/>
        </p:nvSpPr>
        <p:spPr>
          <a:xfrm>
            <a:off x="457200" y="1786970"/>
            <a:ext cx="1622185" cy="152741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Processor 1</a:t>
            </a:r>
            <a:endParaRPr lang="en-US" dirty="0"/>
          </a:p>
        </p:txBody>
      </p:sp>
      <p:sp>
        <p:nvSpPr>
          <p:cNvPr id="19" name="Rectangle 18"/>
          <p:cNvSpPr/>
          <p:nvPr/>
        </p:nvSpPr>
        <p:spPr>
          <a:xfrm>
            <a:off x="2079385" y="1786970"/>
            <a:ext cx="2490280" cy="1527413"/>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838921" y="1797554"/>
            <a:ext cx="921233" cy="369332"/>
          </a:xfrm>
          <a:prstGeom prst="rect">
            <a:avLst/>
          </a:prstGeom>
          <a:noFill/>
        </p:spPr>
        <p:txBody>
          <a:bodyPr wrap="none" rtlCol="0">
            <a:spAutoFit/>
          </a:bodyPr>
          <a:lstStyle/>
          <a:p>
            <a:r>
              <a:rPr lang="en-US" dirty="0" smtClean="0"/>
              <a:t>Cache 1</a:t>
            </a:r>
            <a:endParaRPr lang="en-US" dirty="0"/>
          </a:p>
        </p:txBody>
      </p:sp>
      <p:sp>
        <p:nvSpPr>
          <p:cNvPr id="21" name="Rectangle 20"/>
          <p:cNvSpPr/>
          <p:nvPr/>
        </p:nvSpPr>
        <p:spPr>
          <a:xfrm>
            <a:off x="457200" y="4053047"/>
            <a:ext cx="1622185" cy="152741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Processor 2</a:t>
            </a:r>
            <a:endParaRPr lang="en-US" dirty="0"/>
          </a:p>
        </p:txBody>
      </p:sp>
      <p:sp>
        <p:nvSpPr>
          <p:cNvPr id="22" name="Rectangle 21"/>
          <p:cNvSpPr/>
          <p:nvPr/>
        </p:nvSpPr>
        <p:spPr>
          <a:xfrm>
            <a:off x="2079385" y="4053047"/>
            <a:ext cx="2490280" cy="1527413"/>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838921" y="4063631"/>
            <a:ext cx="921233" cy="369332"/>
          </a:xfrm>
          <a:prstGeom prst="rect">
            <a:avLst/>
          </a:prstGeom>
          <a:noFill/>
        </p:spPr>
        <p:txBody>
          <a:bodyPr wrap="none" rtlCol="0">
            <a:spAutoFit/>
          </a:bodyPr>
          <a:lstStyle/>
          <a:p>
            <a:r>
              <a:rPr lang="en-US" dirty="0" smtClean="0"/>
              <a:t>Cache 2</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826700528"/>
              </p:ext>
            </p:extLst>
          </p:nvPr>
        </p:nvGraphicFramePr>
        <p:xfrm>
          <a:off x="6431360" y="2209001"/>
          <a:ext cx="2240993" cy="370840"/>
        </p:xfrm>
        <a:graphic>
          <a:graphicData uri="http://schemas.openxmlformats.org/drawingml/2006/table">
            <a:tbl>
              <a:tblPr firstRow="1" bandRow="1">
                <a:tableStyleId>{5C22544A-7EE6-4342-B048-85BDC9FD1C3A}</a:tableStyleId>
              </a:tblPr>
              <a:tblGrid>
                <a:gridCol w="2240993"/>
              </a:tblGrid>
              <a:tr h="370840">
                <a:tc>
                  <a:txBody>
                    <a:bodyPr/>
                    <a:lstStyle/>
                    <a:p>
                      <a:pPr algn="ctr"/>
                      <a:r>
                        <a:rPr lang="en-US" b="0" dirty="0" smtClean="0">
                          <a:solidFill>
                            <a:srgbClr val="000000"/>
                          </a:solidFill>
                          <a:latin typeface="+mn-lt"/>
                        </a:rPr>
                        <a:t>3A 4D 00 1B</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659810977"/>
              </p:ext>
            </p:extLst>
          </p:nvPr>
        </p:nvGraphicFramePr>
        <p:xfrm>
          <a:off x="6419188" y="2209001"/>
          <a:ext cx="2240993" cy="370840"/>
        </p:xfrm>
        <a:graphic>
          <a:graphicData uri="http://schemas.openxmlformats.org/drawingml/2006/table">
            <a:tbl>
              <a:tblPr firstRow="1" bandRow="1">
                <a:tableStyleId>{5C22544A-7EE6-4342-B048-85BDC9FD1C3A}</a:tableStyleId>
              </a:tblPr>
              <a:tblGrid>
                <a:gridCol w="2240993"/>
              </a:tblGrid>
              <a:tr h="370840">
                <a:tc>
                  <a:txBody>
                    <a:bodyPr/>
                    <a:lstStyle/>
                    <a:p>
                      <a:pPr algn="ctr"/>
                      <a:r>
                        <a:rPr lang="en-US" b="0" dirty="0" smtClean="0">
                          <a:solidFill>
                            <a:srgbClr val="000000"/>
                          </a:solidFill>
                          <a:latin typeface="+mn-lt"/>
                        </a:rPr>
                        <a:t>3A 4D 00 1B</a:t>
                      </a:r>
                      <a:endParaRPr lang="en-US" b="0" dirty="0">
                        <a:solidFill>
                          <a:srgbClr val="000000"/>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26" name="TextBox 25"/>
          <p:cNvSpPr txBox="1"/>
          <p:nvPr/>
        </p:nvSpPr>
        <p:spPr>
          <a:xfrm>
            <a:off x="5649551" y="2211616"/>
            <a:ext cx="769637" cy="369332"/>
          </a:xfrm>
          <a:prstGeom prst="rect">
            <a:avLst/>
          </a:prstGeom>
          <a:noFill/>
        </p:spPr>
        <p:txBody>
          <a:bodyPr wrap="none" rtlCol="0">
            <a:spAutoFit/>
          </a:bodyPr>
          <a:lstStyle/>
          <a:p>
            <a:r>
              <a:rPr lang="en-US" dirty="0" smtClean="0"/>
              <a:t>$1000</a:t>
            </a:r>
            <a:endParaRPr lang="en-US" dirty="0"/>
          </a:p>
        </p:txBody>
      </p:sp>
      <p:sp>
        <p:nvSpPr>
          <p:cNvPr id="27" name="TextBox 26"/>
          <p:cNvSpPr txBox="1"/>
          <p:nvPr/>
        </p:nvSpPr>
        <p:spPr>
          <a:xfrm>
            <a:off x="5661723" y="2228271"/>
            <a:ext cx="769637" cy="369332"/>
          </a:xfrm>
          <a:prstGeom prst="rect">
            <a:avLst/>
          </a:prstGeom>
          <a:noFill/>
        </p:spPr>
        <p:txBody>
          <a:bodyPr wrap="none" rtlCol="0">
            <a:spAutoFit/>
          </a:bodyPr>
          <a:lstStyle/>
          <a:p>
            <a:r>
              <a:rPr lang="en-US" dirty="0" smtClean="0"/>
              <a:t>$1000</a:t>
            </a: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2504300789"/>
              </p:ext>
            </p:extLst>
          </p:nvPr>
        </p:nvGraphicFramePr>
        <p:xfrm>
          <a:off x="2210613" y="2357065"/>
          <a:ext cx="2240993" cy="370840"/>
        </p:xfrm>
        <a:graphic>
          <a:graphicData uri="http://schemas.openxmlformats.org/drawingml/2006/table">
            <a:tbl>
              <a:tblPr firstRow="1" bandRow="1">
                <a:tableStyleId>{5C22544A-7EE6-4342-B048-85BDC9FD1C3A}</a:tableStyleId>
              </a:tblPr>
              <a:tblGrid>
                <a:gridCol w="2240993"/>
              </a:tblGrid>
              <a:tr h="370840">
                <a:tc>
                  <a:txBody>
                    <a:bodyPr/>
                    <a:lstStyle/>
                    <a:p>
                      <a:pPr algn="ctr"/>
                      <a:r>
                        <a:rPr lang="en-US" b="1" dirty="0" smtClean="0">
                          <a:solidFill>
                            <a:srgbClr val="49D05A"/>
                          </a:solidFill>
                          <a:latin typeface="+mn-lt"/>
                        </a:rPr>
                        <a:t>FF FF FF FF</a:t>
                      </a:r>
                      <a:endParaRPr lang="en-US" b="1" dirty="0">
                        <a:solidFill>
                          <a:srgbClr val="49D05A"/>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Not Equal 2"/>
          <p:cNvSpPr/>
          <p:nvPr/>
        </p:nvSpPr>
        <p:spPr>
          <a:xfrm>
            <a:off x="2440475" y="3246951"/>
            <a:ext cx="1145529" cy="873527"/>
          </a:xfrm>
          <a:prstGeom prst="mathNotEqual">
            <a:avLst>
              <a:gd name="adj1" fmla="val 16392"/>
              <a:gd name="adj2" fmla="val 6529247"/>
              <a:gd name="adj3" fmla="val 26015"/>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2148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58068E-6 -2.54049E-6 L -0.4617 0.02291 " pathEditMode="relative" rAng="0" ptsTypes="AA">
                                      <p:cBhvr>
                                        <p:cTn id="6" dur="2000" fill="hold"/>
                                        <p:tgtEl>
                                          <p:spTgt spid="24"/>
                                        </p:tgtEl>
                                        <p:attrNameLst>
                                          <p:attrName>ppt_x</p:attrName>
                                          <p:attrName>ppt_y</p:attrName>
                                        </p:attrNameLst>
                                      </p:cBhvr>
                                      <p:rCtr x="-23085" y="1134"/>
                                    </p:animMotion>
                                  </p:childTnLst>
                                </p:cTn>
                              </p:par>
                              <p:par>
                                <p:cTn id="7" presetID="0" presetClass="path" presetSubtype="0" accel="50000" decel="50000" fill="hold" nodeType="withEffect">
                                  <p:stCondLst>
                                    <p:cond delay="0"/>
                                  </p:stCondLst>
                                  <p:childTnLst>
                                    <p:animMotion origin="layout" path="M 1.19333E-6 -2.54049E-6 L -0.46031 0.36095 " pathEditMode="relative" rAng="0" ptsTypes="AA">
                                      <p:cBhvr>
                                        <p:cTn id="8" dur="2000" fill="hold"/>
                                        <p:tgtEl>
                                          <p:spTgt spid="25"/>
                                        </p:tgtEl>
                                        <p:attrNameLst>
                                          <p:attrName>ppt_x</p:attrName>
                                          <p:attrName>ppt_y</p:attrName>
                                        </p:attrNameLst>
                                      </p:cBhvr>
                                      <p:rCtr x="-23015" y="18047"/>
                                    </p:animMotion>
                                  </p:childTnLst>
                                </p:cTn>
                              </p:par>
                              <p:par>
                                <p:cTn id="9" presetID="0" presetClass="path" presetSubtype="0" accel="50000" decel="50000" fill="hold" grpId="0" nodeType="withEffect">
                                  <p:stCondLst>
                                    <p:cond delay="0"/>
                                  </p:stCondLst>
                                  <p:childTnLst>
                                    <p:animMotion origin="layout" path="M 4.38075E-6 9.67145E-7 L -0.29686 -0.03124 " pathEditMode="relative" rAng="0" ptsTypes="AA">
                                      <p:cBhvr>
                                        <p:cTn id="10" dur="2000" fill="hold"/>
                                        <p:tgtEl>
                                          <p:spTgt spid="27"/>
                                        </p:tgtEl>
                                        <p:attrNameLst>
                                          <p:attrName>ppt_x</p:attrName>
                                          <p:attrName>ppt_y</p:attrName>
                                        </p:attrNameLst>
                                      </p:cBhvr>
                                      <p:rCtr x="-14851" y="-1573"/>
                                    </p:animMotion>
                                  </p:childTnLst>
                                </p:cTn>
                              </p:par>
                              <p:par>
                                <p:cTn id="11" presetID="0" presetClass="path" presetSubtype="0" accel="50000" decel="50000" fill="hold" grpId="0" nodeType="withEffect">
                                  <p:stCondLst>
                                    <p:cond delay="0"/>
                                  </p:stCondLst>
                                  <p:childTnLst>
                                    <p:animMotion origin="layout" path="M -3.30033E-7 1.37436E-6 L -0.29894 0.30634 " pathEditMode="relative" ptsTypes="AA">
                                      <p:cBhvr>
                                        <p:cTn id="12" dur="2000" fill="hold"/>
                                        <p:tgtEl>
                                          <p:spTgt spid="2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Write-Once</a:t>
            </a:r>
            <a:endParaRPr lang="en-US" dirty="0"/>
          </a:p>
        </p:txBody>
      </p:sp>
      <p:sp>
        <p:nvSpPr>
          <p:cNvPr id="3" name="Content Placeholder 2"/>
          <p:cNvSpPr>
            <a:spLocks noGrp="1"/>
          </p:cNvSpPr>
          <p:nvPr>
            <p:ph idx="1"/>
          </p:nvPr>
        </p:nvSpPr>
        <p:spPr/>
        <p:txBody>
          <a:bodyPr>
            <a:normAutofit/>
          </a:bodyPr>
          <a:lstStyle/>
          <a:p>
            <a:r>
              <a:rPr lang="en-US" dirty="0" smtClean="0"/>
              <a:t>Write Miss:</a:t>
            </a:r>
          </a:p>
          <a:p>
            <a:pPr lvl="1"/>
            <a:r>
              <a:rPr lang="en-US" dirty="0"/>
              <a:t>If no other cache has a DIRTY copy,  then read from memory, state set to </a:t>
            </a:r>
            <a:r>
              <a:rPr lang="en-US" dirty="0" smtClean="0"/>
              <a:t>RESERVED</a:t>
            </a:r>
          </a:p>
          <a:p>
            <a:pPr lvl="1"/>
            <a:r>
              <a:rPr lang="en-US" dirty="0" smtClean="0"/>
              <a:t>If some cache has a DIRTY copy, the block is loaded in the from the cache with DIRTY copy, and that cache invalidates</a:t>
            </a:r>
          </a:p>
          <a:p>
            <a:pPr lvl="1"/>
            <a:r>
              <a:rPr lang="en-US" dirty="0" smtClean="0"/>
              <a:t>Then, proceed with write, and the state is set to DIRTY</a:t>
            </a:r>
          </a:p>
        </p:txBody>
      </p:sp>
    </p:spTree>
    <p:extLst>
      <p:ext uri="{BB962C8B-B14F-4D97-AF65-F5344CB8AC3E}">
        <p14:creationId xmlns:p14="http://schemas.microsoft.com/office/powerpoint/2010/main" val="32318372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Write Once Protocol</a:t>
            </a:r>
            <a:endParaRPr lang="en-US" sz="3200" dirty="0"/>
          </a:p>
        </p:txBody>
      </p:sp>
      <p:sp>
        <p:nvSpPr>
          <p:cNvPr id="3" name="TextBox 2"/>
          <p:cNvSpPr txBox="1"/>
          <p:nvPr/>
        </p:nvSpPr>
        <p:spPr>
          <a:xfrm>
            <a:off x="2510789" y="2948327"/>
            <a:ext cx="3955380" cy="1107996"/>
          </a:xfrm>
          <a:prstGeom prst="rect">
            <a:avLst/>
          </a:prstGeom>
          <a:noFill/>
        </p:spPr>
        <p:txBody>
          <a:bodyPr wrap="none" rtlCol="0">
            <a:spAutoFit/>
          </a:bodyPr>
          <a:lstStyle/>
          <a:p>
            <a:r>
              <a:rPr lang="en-US" sz="6600" dirty="0" smtClean="0"/>
              <a:t>Read Miss</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1</a:t>
            </a:r>
            <a:endParaRPr lang="en-US" sz="3200" dirty="0"/>
          </a:p>
        </p:txBody>
      </p:sp>
    </p:spTree>
    <p:extLst>
      <p:ext uri="{BB962C8B-B14F-4D97-AF65-F5344CB8AC3E}">
        <p14:creationId xmlns:p14="http://schemas.microsoft.com/office/powerpoint/2010/main" val="7533829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3317803213"/>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1784251902"/>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24999" y="423379"/>
            <a:ext cx="3955380" cy="1107996"/>
          </a:xfrm>
          <a:prstGeom prst="rect">
            <a:avLst/>
          </a:prstGeom>
          <a:noFill/>
        </p:spPr>
        <p:txBody>
          <a:bodyPr wrap="none" rtlCol="0">
            <a:spAutoFit/>
          </a:bodyPr>
          <a:lstStyle/>
          <a:p>
            <a:r>
              <a:rPr lang="en-US" sz="6600" dirty="0" smtClean="0"/>
              <a:t>Read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243126069"/>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671870" y="2372639"/>
            <a:ext cx="1853129" cy="369332"/>
          </a:xfrm>
          <a:prstGeom prst="rect">
            <a:avLst/>
          </a:prstGeom>
          <a:noFill/>
        </p:spPr>
        <p:txBody>
          <a:bodyPr wrap="none" rtlCol="0">
            <a:spAutoFit/>
          </a:bodyPr>
          <a:lstStyle/>
          <a:p>
            <a:r>
              <a:rPr lang="en-US" dirty="0" smtClean="0"/>
              <a:t>$1000 Read Miss</a:t>
            </a:r>
            <a:endParaRPr lang="en-US" dirty="0"/>
          </a:p>
        </p:txBody>
      </p:sp>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spTree>
    <p:extLst>
      <p:ext uri="{BB962C8B-B14F-4D97-AF65-F5344CB8AC3E}">
        <p14:creationId xmlns:p14="http://schemas.microsoft.com/office/powerpoint/2010/main" val="19975624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3356529062"/>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3612163634"/>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24999" y="423379"/>
            <a:ext cx="3955380" cy="1107996"/>
          </a:xfrm>
          <a:prstGeom prst="rect">
            <a:avLst/>
          </a:prstGeom>
          <a:noFill/>
        </p:spPr>
        <p:txBody>
          <a:bodyPr wrap="none" rtlCol="0">
            <a:spAutoFit/>
          </a:bodyPr>
          <a:lstStyle/>
          <a:p>
            <a:r>
              <a:rPr lang="en-US" sz="6600" dirty="0" smtClean="0"/>
              <a:t>Read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89298734"/>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416900591"/>
              </p:ext>
            </p:extLst>
          </p:nvPr>
        </p:nvGraphicFramePr>
        <p:xfrm>
          <a:off x="423491"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 name="Isosceles Triangle 5"/>
          <p:cNvSpPr/>
          <p:nvPr/>
        </p:nvSpPr>
        <p:spPr>
          <a:xfrm>
            <a:off x="1321143" y="3109641"/>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spTree>
    <p:extLst>
      <p:ext uri="{BB962C8B-B14F-4D97-AF65-F5344CB8AC3E}">
        <p14:creationId xmlns:p14="http://schemas.microsoft.com/office/powerpoint/2010/main" val="21603783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Write Once Protocol</a:t>
            </a:r>
            <a:endParaRPr lang="en-US" sz="3200" dirty="0"/>
          </a:p>
        </p:txBody>
      </p:sp>
      <p:sp>
        <p:nvSpPr>
          <p:cNvPr id="3" name="TextBox 2"/>
          <p:cNvSpPr txBox="1"/>
          <p:nvPr/>
        </p:nvSpPr>
        <p:spPr>
          <a:xfrm>
            <a:off x="2510789" y="2948327"/>
            <a:ext cx="3955380" cy="1107996"/>
          </a:xfrm>
          <a:prstGeom prst="rect">
            <a:avLst/>
          </a:prstGeom>
          <a:noFill/>
        </p:spPr>
        <p:txBody>
          <a:bodyPr wrap="none" rtlCol="0">
            <a:spAutoFit/>
          </a:bodyPr>
          <a:lstStyle/>
          <a:p>
            <a:r>
              <a:rPr lang="en-US" sz="6600" dirty="0" smtClean="0"/>
              <a:t>Read Miss</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2</a:t>
            </a:r>
            <a:endParaRPr lang="en-US" sz="3200" dirty="0"/>
          </a:p>
        </p:txBody>
      </p:sp>
    </p:spTree>
    <p:extLst>
      <p:ext uri="{BB962C8B-B14F-4D97-AF65-F5344CB8AC3E}">
        <p14:creationId xmlns:p14="http://schemas.microsoft.com/office/powerpoint/2010/main" val="14453000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2115275459"/>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0xFFFFFFFF</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24999" y="423379"/>
            <a:ext cx="3955380" cy="1107996"/>
          </a:xfrm>
          <a:prstGeom prst="rect">
            <a:avLst/>
          </a:prstGeom>
          <a:noFill/>
        </p:spPr>
        <p:txBody>
          <a:bodyPr wrap="none" rtlCol="0">
            <a:spAutoFit/>
          </a:bodyPr>
          <a:lstStyle/>
          <a:p>
            <a:r>
              <a:rPr lang="en-US" sz="6600" dirty="0" smtClean="0"/>
              <a:t>Read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611738447"/>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671870" y="2372639"/>
            <a:ext cx="1853129" cy="369332"/>
          </a:xfrm>
          <a:prstGeom prst="rect">
            <a:avLst/>
          </a:prstGeom>
          <a:noFill/>
        </p:spPr>
        <p:txBody>
          <a:bodyPr wrap="none" rtlCol="0">
            <a:spAutoFit/>
          </a:bodyPr>
          <a:lstStyle/>
          <a:p>
            <a:r>
              <a:rPr lang="en-US" dirty="0" smtClean="0"/>
              <a:t>$1000 Read Miss</a:t>
            </a:r>
            <a:endParaRPr lang="en-US" dirty="0"/>
          </a:p>
        </p:txBody>
      </p:sp>
      <p:sp>
        <p:nvSpPr>
          <p:cNvPr id="30" name="TextBox 29"/>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spTree>
    <p:extLst>
      <p:ext uri="{BB962C8B-B14F-4D97-AF65-F5344CB8AC3E}">
        <p14:creationId xmlns:p14="http://schemas.microsoft.com/office/powerpoint/2010/main" val="4461748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287775081"/>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VALID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0xFFFFFFFF</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cxnSp>
        <p:nvCxnSpPr>
          <p:cNvPr id="19" name="Straight Connector 18"/>
          <p:cNvCxnSpPr/>
          <p:nvPr/>
        </p:nvCxnSpPr>
        <p:spPr>
          <a:xfrm>
            <a:off x="1532820" y="3109641"/>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24999" y="423379"/>
            <a:ext cx="3955380" cy="1107996"/>
          </a:xfrm>
          <a:prstGeom prst="rect">
            <a:avLst/>
          </a:prstGeom>
          <a:noFill/>
        </p:spPr>
        <p:txBody>
          <a:bodyPr wrap="none" rtlCol="0">
            <a:spAutoFit/>
          </a:bodyPr>
          <a:lstStyle/>
          <a:p>
            <a:r>
              <a:rPr lang="en-US" sz="6600" dirty="0" smtClean="0"/>
              <a:t>Read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261245683"/>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0xFFFFFFFF</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28" name="Isosceles Triangle 27"/>
          <p:cNvSpPr/>
          <p:nvPr/>
        </p:nvSpPr>
        <p:spPr>
          <a:xfrm>
            <a:off x="1321143" y="3109641"/>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4364003" y="3741250"/>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rot="10800000">
            <a:off x="4364003" y="4277582"/>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3" name="Table 32"/>
          <p:cNvGraphicFramePr>
            <a:graphicFrameLocks noGrp="1"/>
          </p:cNvGraphicFramePr>
          <p:nvPr>
            <p:extLst>
              <p:ext uri="{D42A27DB-BD31-4B8C-83A1-F6EECF244321}">
                <p14:modId xmlns:p14="http://schemas.microsoft.com/office/powerpoint/2010/main" val="2236453919"/>
              </p:ext>
            </p:extLst>
          </p:nvPr>
        </p:nvGraphicFramePr>
        <p:xfrm>
          <a:off x="425189"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0xFFFFFFFF</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5" name="TextBox 34"/>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spTree>
    <p:extLst>
      <p:ext uri="{BB962C8B-B14F-4D97-AF65-F5344CB8AC3E}">
        <p14:creationId xmlns:p14="http://schemas.microsoft.com/office/powerpoint/2010/main" val="28003852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Write Once Protocol</a:t>
            </a:r>
            <a:endParaRPr lang="en-US" sz="3200" dirty="0"/>
          </a:p>
        </p:txBody>
      </p:sp>
      <p:sp>
        <p:nvSpPr>
          <p:cNvPr id="3" name="TextBox 2"/>
          <p:cNvSpPr txBox="1"/>
          <p:nvPr/>
        </p:nvSpPr>
        <p:spPr>
          <a:xfrm>
            <a:off x="2510789" y="2968872"/>
            <a:ext cx="4129781" cy="1107996"/>
          </a:xfrm>
          <a:prstGeom prst="rect">
            <a:avLst/>
          </a:prstGeom>
          <a:noFill/>
        </p:spPr>
        <p:txBody>
          <a:bodyPr wrap="none" rtlCol="0">
            <a:spAutoFit/>
          </a:bodyPr>
          <a:lstStyle/>
          <a:p>
            <a:r>
              <a:rPr lang="en-US" sz="6600" dirty="0" smtClean="0"/>
              <a:t>Write Miss</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1</a:t>
            </a:r>
            <a:endParaRPr lang="en-US" sz="3200" dirty="0"/>
          </a:p>
        </p:txBody>
      </p:sp>
    </p:spTree>
    <p:extLst>
      <p:ext uri="{BB962C8B-B14F-4D97-AF65-F5344CB8AC3E}">
        <p14:creationId xmlns:p14="http://schemas.microsoft.com/office/powerpoint/2010/main" val="22472723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1997135962"/>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2023679477"/>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0789" y="423379"/>
            <a:ext cx="4129781" cy="1107996"/>
          </a:xfrm>
          <a:prstGeom prst="rect">
            <a:avLst/>
          </a:prstGeom>
          <a:noFill/>
        </p:spPr>
        <p:txBody>
          <a:bodyPr wrap="none" rtlCol="0">
            <a:spAutoFit/>
          </a:bodyPr>
          <a:lstStyle/>
          <a:p>
            <a:r>
              <a:rPr lang="en-US" sz="6600" dirty="0" smtClean="0"/>
              <a:t>Write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2151642555"/>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sp>
        <p:nvSpPr>
          <p:cNvPr id="31" name="TextBox 30"/>
          <p:cNvSpPr txBox="1"/>
          <p:nvPr/>
        </p:nvSpPr>
        <p:spPr>
          <a:xfrm>
            <a:off x="627726" y="2391257"/>
            <a:ext cx="1900693" cy="369332"/>
          </a:xfrm>
          <a:prstGeom prst="rect">
            <a:avLst/>
          </a:prstGeom>
          <a:noFill/>
        </p:spPr>
        <p:txBody>
          <a:bodyPr wrap="none" rtlCol="0">
            <a:spAutoFit/>
          </a:bodyPr>
          <a:lstStyle/>
          <a:p>
            <a:r>
              <a:rPr lang="en-US" dirty="0" smtClean="0"/>
              <a:t>$1000 Write Miss</a:t>
            </a:r>
            <a:endParaRPr lang="en-US" dirty="0"/>
          </a:p>
        </p:txBody>
      </p:sp>
    </p:spTree>
    <p:extLst>
      <p:ext uri="{BB962C8B-B14F-4D97-AF65-F5344CB8AC3E}">
        <p14:creationId xmlns:p14="http://schemas.microsoft.com/office/powerpoint/2010/main" val="127732138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2439589143"/>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3619437959"/>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75680" y="3967156"/>
            <a:ext cx="2969869" cy="76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0789" y="423379"/>
            <a:ext cx="4129781" cy="1107996"/>
          </a:xfrm>
          <a:prstGeom prst="rect">
            <a:avLst/>
          </a:prstGeom>
          <a:noFill/>
        </p:spPr>
        <p:txBody>
          <a:bodyPr wrap="none" rtlCol="0">
            <a:spAutoFit/>
          </a:bodyPr>
          <a:lstStyle/>
          <a:p>
            <a:r>
              <a:rPr lang="en-US" sz="6600" dirty="0" smtClean="0"/>
              <a:t>Write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860230958"/>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graphicFrame>
        <p:nvGraphicFramePr>
          <p:cNvPr id="28" name="Table 27"/>
          <p:cNvGraphicFramePr>
            <a:graphicFrameLocks noGrp="1"/>
          </p:cNvGraphicFramePr>
          <p:nvPr>
            <p:extLst>
              <p:ext uri="{D42A27DB-BD31-4B8C-83A1-F6EECF244321}">
                <p14:modId xmlns:p14="http://schemas.microsoft.com/office/powerpoint/2010/main" val="3315350710"/>
              </p:ext>
            </p:extLst>
          </p:nvPr>
        </p:nvGraphicFramePr>
        <p:xfrm>
          <a:off x="427039"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VALID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0" name="Isosceles Triangle 29"/>
          <p:cNvSpPr/>
          <p:nvPr/>
        </p:nvSpPr>
        <p:spPr>
          <a:xfrm>
            <a:off x="1321143" y="3109641"/>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759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smtClean="0"/>
              <a:t>Software or Hardware?</a:t>
            </a:r>
          </a:p>
          <a:p>
            <a:pPr lvl="1"/>
            <a:r>
              <a:rPr lang="en-US" dirty="0" smtClean="0"/>
              <a:t>Hardware is better!</a:t>
            </a:r>
            <a:endParaRPr lang="en-US" dirty="0"/>
          </a:p>
          <a:p>
            <a:r>
              <a:rPr lang="en-US" dirty="0" smtClean="0"/>
              <a:t>The solution needs to ALWAYS be working.</a:t>
            </a:r>
          </a:p>
          <a:p>
            <a:r>
              <a:rPr lang="en-US" dirty="0" smtClean="0"/>
              <a:t>There is no typical situation where having data out of sync is a good thing, so no reason to let that happen! </a:t>
            </a:r>
          </a:p>
        </p:txBody>
      </p:sp>
    </p:spTree>
    <p:extLst>
      <p:ext uri="{BB962C8B-B14F-4D97-AF65-F5344CB8AC3E}">
        <p14:creationId xmlns:p14="http://schemas.microsoft.com/office/powerpoint/2010/main" val="99843340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4263200071"/>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4018697756"/>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75680" y="3967156"/>
            <a:ext cx="2969869" cy="76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0789" y="423379"/>
            <a:ext cx="4129781" cy="1107996"/>
          </a:xfrm>
          <a:prstGeom prst="rect">
            <a:avLst/>
          </a:prstGeom>
          <a:noFill/>
        </p:spPr>
        <p:txBody>
          <a:bodyPr wrap="none" rtlCol="0">
            <a:spAutoFit/>
          </a:bodyPr>
          <a:lstStyle/>
          <a:p>
            <a:r>
              <a:rPr lang="en-US" sz="6600" dirty="0" smtClean="0"/>
              <a:t>Write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362305084"/>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1</a:t>
            </a:r>
            <a:endParaRPr lang="en-US" sz="3200" dirty="0"/>
          </a:p>
        </p:txBody>
      </p:sp>
      <p:graphicFrame>
        <p:nvGraphicFramePr>
          <p:cNvPr id="28" name="Table 27"/>
          <p:cNvGraphicFramePr>
            <a:graphicFrameLocks noGrp="1"/>
          </p:cNvGraphicFramePr>
          <p:nvPr>
            <p:extLst>
              <p:ext uri="{D42A27DB-BD31-4B8C-83A1-F6EECF244321}">
                <p14:modId xmlns:p14="http://schemas.microsoft.com/office/powerpoint/2010/main" val="3363670833"/>
              </p:ext>
            </p:extLst>
          </p:nvPr>
        </p:nvGraphicFramePr>
        <p:xfrm>
          <a:off x="427039"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DIRTY</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0xFFFFFFFF</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0" name="Isosceles Triangle 29"/>
          <p:cNvSpPr/>
          <p:nvPr/>
        </p:nvSpPr>
        <p:spPr>
          <a:xfrm>
            <a:off x="1321143" y="3109641"/>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35839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93" y="2437604"/>
            <a:ext cx="4144477" cy="795670"/>
          </a:xfrm>
        </p:spPr>
        <p:txBody>
          <a:bodyPr>
            <a:normAutofit/>
          </a:bodyPr>
          <a:lstStyle/>
          <a:p>
            <a:r>
              <a:rPr lang="en-US" sz="3200" dirty="0" smtClean="0"/>
              <a:t>Write Once Protocol</a:t>
            </a:r>
            <a:endParaRPr lang="en-US" sz="3200" dirty="0"/>
          </a:p>
        </p:txBody>
      </p:sp>
      <p:sp>
        <p:nvSpPr>
          <p:cNvPr id="3" name="TextBox 2"/>
          <p:cNvSpPr txBox="1"/>
          <p:nvPr/>
        </p:nvSpPr>
        <p:spPr>
          <a:xfrm>
            <a:off x="2510789" y="2968872"/>
            <a:ext cx="4129781" cy="1107996"/>
          </a:xfrm>
          <a:prstGeom prst="rect">
            <a:avLst/>
          </a:prstGeom>
          <a:noFill/>
        </p:spPr>
        <p:txBody>
          <a:bodyPr wrap="none" rtlCol="0">
            <a:spAutoFit/>
          </a:bodyPr>
          <a:lstStyle/>
          <a:p>
            <a:r>
              <a:rPr lang="en-US" sz="6600" dirty="0" smtClean="0"/>
              <a:t>Write Miss</a:t>
            </a:r>
            <a:endParaRPr lang="en-US" sz="6600" dirty="0"/>
          </a:p>
        </p:txBody>
      </p:sp>
      <p:sp>
        <p:nvSpPr>
          <p:cNvPr id="7" name="TextBox 6"/>
          <p:cNvSpPr txBox="1"/>
          <p:nvPr/>
        </p:nvSpPr>
        <p:spPr>
          <a:xfrm>
            <a:off x="3569973" y="3963977"/>
            <a:ext cx="2007280" cy="584776"/>
          </a:xfrm>
          <a:prstGeom prst="rect">
            <a:avLst/>
          </a:prstGeom>
          <a:noFill/>
        </p:spPr>
        <p:txBody>
          <a:bodyPr wrap="none" rtlCol="0">
            <a:spAutoFit/>
          </a:bodyPr>
          <a:lstStyle/>
          <a:p>
            <a:pPr algn="ctr"/>
            <a:r>
              <a:rPr lang="en-US" sz="3200" dirty="0" smtClean="0"/>
              <a:t>Scenario 2</a:t>
            </a:r>
            <a:endParaRPr lang="en-US" sz="3200" dirty="0"/>
          </a:p>
        </p:txBody>
      </p:sp>
    </p:spTree>
    <p:extLst>
      <p:ext uri="{BB962C8B-B14F-4D97-AF65-F5344CB8AC3E}">
        <p14:creationId xmlns:p14="http://schemas.microsoft.com/office/powerpoint/2010/main" val="315448554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166126742"/>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0xFFFFFFFF</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2685099296"/>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INVLD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02689" y="3970997"/>
            <a:ext cx="3042860" cy="38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0789" y="423379"/>
            <a:ext cx="4129781" cy="1107996"/>
          </a:xfrm>
          <a:prstGeom prst="rect">
            <a:avLst/>
          </a:prstGeom>
          <a:noFill/>
        </p:spPr>
        <p:txBody>
          <a:bodyPr wrap="none" rtlCol="0">
            <a:spAutoFit/>
          </a:bodyPr>
          <a:lstStyle/>
          <a:p>
            <a:r>
              <a:rPr lang="en-US" sz="6600" dirty="0" smtClean="0"/>
              <a:t>Write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3135632724"/>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sp>
        <p:nvSpPr>
          <p:cNvPr id="31" name="TextBox 30"/>
          <p:cNvSpPr txBox="1"/>
          <p:nvPr/>
        </p:nvSpPr>
        <p:spPr>
          <a:xfrm>
            <a:off x="627726" y="2391257"/>
            <a:ext cx="1900693" cy="369332"/>
          </a:xfrm>
          <a:prstGeom prst="rect">
            <a:avLst/>
          </a:prstGeom>
          <a:noFill/>
        </p:spPr>
        <p:txBody>
          <a:bodyPr wrap="none" rtlCol="0">
            <a:spAutoFit/>
          </a:bodyPr>
          <a:lstStyle/>
          <a:p>
            <a:r>
              <a:rPr lang="en-US" dirty="0" smtClean="0"/>
              <a:t>$1000 Write Miss</a:t>
            </a:r>
            <a:endParaRPr lang="en-US" dirty="0"/>
          </a:p>
        </p:txBody>
      </p:sp>
    </p:spTree>
    <p:extLst>
      <p:ext uri="{BB962C8B-B14F-4D97-AF65-F5344CB8AC3E}">
        <p14:creationId xmlns:p14="http://schemas.microsoft.com/office/powerpoint/2010/main" val="178147421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4156954071"/>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0xFFFFFFFF</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2006447893"/>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INVLD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75680" y="3974838"/>
            <a:ext cx="29698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0789" y="423379"/>
            <a:ext cx="4129781" cy="1107996"/>
          </a:xfrm>
          <a:prstGeom prst="rect">
            <a:avLst/>
          </a:prstGeom>
          <a:noFill/>
        </p:spPr>
        <p:txBody>
          <a:bodyPr wrap="none" rtlCol="0">
            <a:spAutoFit/>
          </a:bodyPr>
          <a:lstStyle/>
          <a:p>
            <a:r>
              <a:rPr lang="en-US" sz="6600" dirty="0" smtClean="0"/>
              <a:t>Write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1420037597"/>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sp>
        <p:nvSpPr>
          <p:cNvPr id="28" name="Isosceles Triangle 27"/>
          <p:cNvSpPr/>
          <p:nvPr/>
        </p:nvSpPr>
        <p:spPr>
          <a:xfrm>
            <a:off x="1321143" y="3109641"/>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2764961099"/>
              </p:ext>
            </p:extLst>
          </p:nvPr>
        </p:nvGraphicFramePr>
        <p:xfrm>
          <a:off x="408894"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0xFFFFFFFF</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446418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44"/>
            <a:ext cx="4144477" cy="795670"/>
          </a:xfrm>
        </p:spPr>
        <p:txBody>
          <a:bodyPr>
            <a:normAutofit/>
          </a:bodyPr>
          <a:lstStyle/>
          <a:p>
            <a:r>
              <a:rPr lang="en-US" sz="3200" dirty="0" smtClean="0"/>
              <a:t>Write Once Protocol</a:t>
            </a:r>
            <a:endParaRPr lang="en-US" sz="3200" dirty="0"/>
          </a:p>
        </p:txBody>
      </p:sp>
      <p:sp>
        <p:nvSpPr>
          <p:cNvPr id="4" name="Rectangle 3"/>
          <p:cNvSpPr/>
          <p:nvPr/>
        </p:nvSpPr>
        <p:spPr>
          <a:xfrm>
            <a:off x="330786"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07285" y="1902254"/>
            <a:ext cx="1205378" cy="369332"/>
          </a:xfrm>
          <a:prstGeom prst="rect">
            <a:avLst/>
          </a:prstGeom>
          <a:noFill/>
        </p:spPr>
        <p:txBody>
          <a:bodyPr wrap="none" rtlCol="0">
            <a:spAutoFit/>
          </a:bodyPr>
          <a:lstStyle/>
          <a:p>
            <a:pPr algn="ctr"/>
            <a:r>
              <a:rPr lang="en-US" dirty="0" smtClean="0">
                <a:latin typeface="Arial"/>
                <a:cs typeface="Arial"/>
              </a:rPr>
              <a:t>CACHE 1</a:t>
            </a:r>
            <a:endParaRPr lang="en-US" dirty="0">
              <a:latin typeface="Arial"/>
              <a:cs typeface="Arial"/>
            </a:endParaRPr>
          </a:p>
        </p:txBody>
      </p:sp>
      <p:sp>
        <p:nvSpPr>
          <p:cNvPr id="12" name="Rectangle 11"/>
          <p:cNvSpPr/>
          <p:nvPr/>
        </p:nvSpPr>
        <p:spPr>
          <a:xfrm>
            <a:off x="3291032" y="1883304"/>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967531" y="1902254"/>
            <a:ext cx="1205378" cy="369332"/>
          </a:xfrm>
          <a:prstGeom prst="rect">
            <a:avLst/>
          </a:prstGeom>
          <a:noFill/>
        </p:spPr>
        <p:txBody>
          <a:bodyPr wrap="none" rtlCol="0">
            <a:spAutoFit/>
          </a:bodyPr>
          <a:lstStyle/>
          <a:p>
            <a:pPr algn="ctr"/>
            <a:r>
              <a:rPr lang="en-US" dirty="0" smtClean="0">
                <a:latin typeface="Arial"/>
                <a:cs typeface="Arial"/>
              </a:rPr>
              <a:t>CACHE 2</a:t>
            </a:r>
            <a:endParaRPr lang="en-US" dirty="0">
              <a:latin typeface="Arial"/>
              <a:cs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608732578"/>
              </p:ext>
            </p:extLst>
          </p:nvPr>
        </p:nvGraphicFramePr>
        <p:xfrm>
          <a:off x="3378620" y="2389749"/>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INVLD</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0xFFFFFFFF</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5" name="Rectangle 14"/>
          <p:cNvSpPr/>
          <p:nvPr/>
        </p:nvSpPr>
        <p:spPr>
          <a:xfrm>
            <a:off x="6220307" y="1879463"/>
            <a:ext cx="2574278" cy="1226337"/>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96806" y="1898413"/>
            <a:ext cx="1205378" cy="369332"/>
          </a:xfrm>
          <a:prstGeom prst="rect">
            <a:avLst/>
          </a:prstGeom>
          <a:noFill/>
        </p:spPr>
        <p:txBody>
          <a:bodyPr wrap="none" rtlCol="0">
            <a:spAutoFit/>
          </a:bodyPr>
          <a:lstStyle/>
          <a:p>
            <a:pPr algn="ctr"/>
            <a:r>
              <a:rPr lang="en-US" dirty="0" smtClean="0">
                <a:latin typeface="Arial"/>
                <a:cs typeface="Arial"/>
              </a:rPr>
              <a:t>CACHE 3</a:t>
            </a:r>
            <a:endParaRPr lang="en-US" dirty="0">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240028399"/>
              </p:ext>
            </p:extLst>
          </p:nvPr>
        </p:nvGraphicFramePr>
        <p:xfrm>
          <a:off x="6307895"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INVLD</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cxnSp>
        <p:nvCxnSpPr>
          <p:cNvPr id="19" name="Straight Connector 18"/>
          <p:cNvCxnSpPr/>
          <p:nvPr/>
        </p:nvCxnSpPr>
        <p:spPr>
          <a:xfrm>
            <a:off x="1532820" y="3109641"/>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5680" y="3105800"/>
            <a:ext cx="0" cy="8613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45549" y="3105800"/>
            <a:ext cx="0" cy="861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532820" y="3967156"/>
            <a:ext cx="3042860" cy="384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5680" y="3970997"/>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5885" y="4511170"/>
            <a:ext cx="7339590" cy="175191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963974" y="5168139"/>
            <a:ext cx="1223412" cy="369332"/>
          </a:xfrm>
          <a:prstGeom prst="rect">
            <a:avLst/>
          </a:prstGeom>
          <a:noFill/>
        </p:spPr>
        <p:txBody>
          <a:bodyPr wrap="none" rtlCol="0">
            <a:spAutoFit/>
          </a:bodyPr>
          <a:lstStyle/>
          <a:p>
            <a:r>
              <a:rPr lang="en-US" dirty="0" smtClean="0">
                <a:latin typeface="Arial"/>
                <a:cs typeface="Arial"/>
              </a:rPr>
              <a:t>MEMORY</a:t>
            </a:r>
            <a:endParaRPr lang="en-US" dirty="0">
              <a:latin typeface="Arial"/>
              <a:cs typeface="Arial"/>
            </a:endParaRPr>
          </a:p>
        </p:txBody>
      </p:sp>
      <p:cxnSp>
        <p:nvCxnSpPr>
          <p:cNvPr id="22" name="Straight Connector 21"/>
          <p:cNvCxnSpPr/>
          <p:nvPr/>
        </p:nvCxnSpPr>
        <p:spPr>
          <a:xfrm>
            <a:off x="4575680" y="3974838"/>
            <a:ext cx="29698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6" idx="0"/>
          </p:cNvCxnSpPr>
          <p:nvPr/>
        </p:nvCxnSpPr>
        <p:spPr>
          <a:xfrm>
            <a:off x="4575680" y="3974838"/>
            <a:ext cx="0" cy="536332"/>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0789" y="423379"/>
            <a:ext cx="4129781" cy="1107996"/>
          </a:xfrm>
          <a:prstGeom prst="rect">
            <a:avLst/>
          </a:prstGeom>
          <a:noFill/>
        </p:spPr>
        <p:txBody>
          <a:bodyPr wrap="none" rtlCol="0">
            <a:spAutoFit/>
          </a:bodyPr>
          <a:lstStyle/>
          <a:p>
            <a:r>
              <a:rPr lang="en-US" sz="6600" dirty="0" smtClean="0"/>
              <a:t>Write Miss</a:t>
            </a:r>
            <a:endParaRPr lang="en-US" sz="6600" dirty="0"/>
          </a:p>
        </p:txBody>
      </p:sp>
      <p:graphicFrame>
        <p:nvGraphicFramePr>
          <p:cNvPr id="29" name="Table 28"/>
          <p:cNvGraphicFramePr>
            <a:graphicFrameLocks noGrp="1"/>
          </p:cNvGraphicFramePr>
          <p:nvPr>
            <p:extLst>
              <p:ext uri="{D42A27DB-BD31-4B8C-83A1-F6EECF244321}">
                <p14:modId xmlns:p14="http://schemas.microsoft.com/office/powerpoint/2010/main" val="2680462817"/>
              </p:ext>
            </p:extLst>
          </p:nvPr>
        </p:nvGraphicFramePr>
        <p:xfrm>
          <a:off x="3706888" y="4761239"/>
          <a:ext cx="1737583" cy="370840"/>
        </p:xfrm>
        <a:graphic>
          <a:graphicData uri="http://schemas.openxmlformats.org/drawingml/2006/table">
            <a:tbl>
              <a:tblPr firstRow="1" bandRow="1">
                <a:tableStyleId>{5C22544A-7EE6-4342-B048-85BDC9FD1C3A}</a:tableStyleId>
              </a:tblPr>
              <a:tblGrid>
                <a:gridCol w="6401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0xA1B2C3D4</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6787305" y="946599"/>
            <a:ext cx="2007280" cy="584776"/>
          </a:xfrm>
          <a:prstGeom prst="rect">
            <a:avLst/>
          </a:prstGeom>
          <a:noFill/>
        </p:spPr>
        <p:txBody>
          <a:bodyPr wrap="none" rtlCol="0">
            <a:spAutoFit/>
          </a:bodyPr>
          <a:lstStyle/>
          <a:p>
            <a:r>
              <a:rPr lang="en-US" sz="3200" dirty="0" smtClean="0"/>
              <a:t>Scenario 2</a:t>
            </a:r>
            <a:endParaRPr lang="en-US" sz="3200" dirty="0"/>
          </a:p>
        </p:txBody>
      </p:sp>
      <p:sp>
        <p:nvSpPr>
          <p:cNvPr id="28" name="Isosceles Triangle 27"/>
          <p:cNvSpPr/>
          <p:nvPr/>
        </p:nvSpPr>
        <p:spPr>
          <a:xfrm>
            <a:off x="1321143" y="3109641"/>
            <a:ext cx="423354" cy="233588"/>
          </a:xfrm>
          <a:prstGeom prst="triangl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1001701588"/>
              </p:ext>
            </p:extLst>
          </p:nvPr>
        </p:nvGraphicFramePr>
        <p:xfrm>
          <a:off x="408894" y="2385908"/>
          <a:ext cx="2390437" cy="370840"/>
        </p:xfrm>
        <a:graphic>
          <a:graphicData uri="http://schemas.openxmlformats.org/drawingml/2006/table">
            <a:tbl>
              <a:tblPr firstRow="1" bandRow="1">
                <a:tableStyleId>{5C22544A-7EE6-4342-B048-85BDC9FD1C3A}</a:tableStyleId>
              </a:tblPr>
              <a:tblGrid>
                <a:gridCol w="640154"/>
                <a:gridCol w="652854"/>
                <a:gridCol w="1097429"/>
              </a:tblGrid>
              <a:tr h="370840">
                <a:tc>
                  <a:txBody>
                    <a:bodyPr/>
                    <a:lstStyle/>
                    <a:p>
                      <a:pPr algn="ctr"/>
                      <a:r>
                        <a:rPr lang="en-US" sz="1200" b="1" i="0" dirty="0" smtClean="0">
                          <a:solidFill>
                            <a:schemeClr val="tx1"/>
                          </a:solidFill>
                          <a:latin typeface="Courier New"/>
                          <a:cs typeface="Courier New"/>
                        </a:rPr>
                        <a:t>$1000</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chemeClr val="tx1"/>
                          </a:solidFill>
                          <a:latin typeface="Courier New"/>
                          <a:cs typeface="Courier New"/>
                        </a:rPr>
                        <a:t>DIRTY</a:t>
                      </a:r>
                      <a:endParaRPr lang="en-US" sz="1200" b="1" i="0" dirty="0">
                        <a:solidFill>
                          <a:schemeClr val="tx1"/>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200" b="1" i="0" dirty="0" smtClean="0">
                          <a:solidFill>
                            <a:srgbClr val="FF0000"/>
                          </a:solidFill>
                          <a:latin typeface="Courier New"/>
                          <a:cs typeface="Courier New"/>
                        </a:rPr>
                        <a:t>0x00000000</a:t>
                      </a:r>
                      <a:endParaRPr lang="en-US" sz="1200" b="1" i="0" dirty="0">
                        <a:solidFill>
                          <a:srgbClr val="FF0000"/>
                        </a:solidFill>
                        <a:latin typeface="Courier New"/>
                        <a:cs typeface="Courier New"/>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151121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432"/>
            <a:ext cx="8229600" cy="1143000"/>
          </a:xfrm>
        </p:spPr>
        <p:txBody>
          <a:bodyPr/>
          <a:lstStyle/>
          <a:p>
            <a:r>
              <a:rPr lang="en-US" dirty="0" smtClean="0"/>
              <a:t>Solution:</a:t>
            </a:r>
            <a:endParaRPr lang="en-US" dirty="0"/>
          </a:p>
        </p:txBody>
      </p:sp>
      <p:pic>
        <p:nvPicPr>
          <p:cNvPr id="6" name="Picture 5"/>
          <p:cNvPicPr>
            <a:picLocks noChangeAspect="1"/>
          </p:cNvPicPr>
          <p:nvPr/>
        </p:nvPicPr>
        <p:blipFill>
          <a:blip r:embed="rId2"/>
          <a:stretch>
            <a:fillRect/>
          </a:stretch>
        </p:blipFill>
        <p:spPr>
          <a:xfrm>
            <a:off x="939800" y="1703432"/>
            <a:ext cx="7264400" cy="3187700"/>
          </a:xfrm>
          <a:prstGeom prst="rect">
            <a:avLst/>
          </a:prstGeom>
        </p:spPr>
      </p:pic>
      <p:sp>
        <p:nvSpPr>
          <p:cNvPr id="8" name="TextBox 7"/>
          <p:cNvSpPr txBox="1"/>
          <p:nvPr/>
        </p:nvSpPr>
        <p:spPr>
          <a:xfrm>
            <a:off x="2726857" y="4953393"/>
            <a:ext cx="3640840" cy="830997"/>
          </a:xfrm>
          <a:prstGeom prst="rect">
            <a:avLst/>
          </a:prstGeom>
          <a:noFill/>
        </p:spPr>
        <p:txBody>
          <a:bodyPr wrap="none" rtlCol="0">
            <a:spAutoFit/>
          </a:bodyPr>
          <a:lstStyle/>
          <a:p>
            <a:r>
              <a:rPr lang="en-US" sz="4800" dirty="0" smtClean="0"/>
              <a:t>Snoopy Cash</a:t>
            </a:r>
            <a:endParaRPr lang="en-US" sz="4800" dirty="0"/>
          </a:p>
        </p:txBody>
      </p:sp>
      <p:sp>
        <p:nvSpPr>
          <p:cNvPr id="9" name="TextBox 8"/>
          <p:cNvSpPr txBox="1"/>
          <p:nvPr/>
        </p:nvSpPr>
        <p:spPr>
          <a:xfrm>
            <a:off x="2726857" y="4992461"/>
            <a:ext cx="3694341" cy="830997"/>
          </a:xfrm>
          <a:prstGeom prst="rect">
            <a:avLst/>
          </a:prstGeom>
          <a:noFill/>
        </p:spPr>
        <p:txBody>
          <a:bodyPr wrap="none" rtlCol="0">
            <a:spAutoFit/>
          </a:bodyPr>
          <a:lstStyle/>
          <a:p>
            <a:r>
              <a:rPr lang="en-US" sz="4800" dirty="0" smtClean="0"/>
              <a:t>Snoopy Cache</a:t>
            </a:r>
            <a:endParaRPr lang="en-US" sz="4800" dirty="0"/>
          </a:p>
        </p:txBody>
      </p:sp>
    </p:spTree>
    <p:extLst>
      <p:ext uri="{BB962C8B-B14F-4D97-AF65-F5344CB8AC3E}">
        <p14:creationId xmlns:p14="http://schemas.microsoft.com/office/powerpoint/2010/main" val="951830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Snoopy Cache</a:t>
            </a:r>
            <a:endParaRPr lang="en-US" dirty="0"/>
          </a:p>
        </p:txBody>
      </p:sp>
      <p:sp>
        <p:nvSpPr>
          <p:cNvPr id="3" name="Content Placeholder 2"/>
          <p:cNvSpPr>
            <a:spLocks noGrp="1"/>
          </p:cNvSpPr>
          <p:nvPr>
            <p:ph idx="1"/>
          </p:nvPr>
        </p:nvSpPr>
        <p:spPr>
          <a:xfrm>
            <a:off x="500701" y="1834359"/>
            <a:ext cx="4563243" cy="4346611"/>
          </a:xfrm>
        </p:spPr>
        <p:txBody>
          <a:bodyPr/>
          <a:lstStyle/>
          <a:p>
            <a:r>
              <a:rPr lang="en-US" dirty="0" smtClean="0"/>
              <a:t>Each cache controller </a:t>
            </a:r>
            <a:r>
              <a:rPr lang="en-US" dirty="0"/>
              <a:t>“snoops” on the </a:t>
            </a:r>
            <a:r>
              <a:rPr lang="en-US" dirty="0" smtClean="0"/>
              <a:t>shared memory </a:t>
            </a:r>
            <a:r>
              <a:rPr lang="en-US" dirty="0"/>
              <a:t>bus to check for </a:t>
            </a:r>
            <a:r>
              <a:rPr lang="en-US" dirty="0" smtClean="0"/>
              <a:t>changes to blocks of memory it has a copy of</a:t>
            </a:r>
          </a:p>
          <a:p>
            <a:r>
              <a:rPr lang="en-US" dirty="0" smtClean="0"/>
              <a:t>Based </a:t>
            </a:r>
            <a:r>
              <a:rPr lang="en-US" dirty="0"/>
              <a:t>on low-latency and low-overhead broadcasts on shared memory bus when data is modified</a:t>
            </a:r>
          </a:p>
          <a:p>
            <a:endParaRPr lang="en-US" dirty="0"/>
          </a:p>
        </p:txBody>
      </p:sp>
      <p:pic>
        <p:nvPicPr>
          <p:cNvPr id="4" name="Picture 3"/>
          <p:cNvPicPr>
            <a:picLocks noChangeAspect="1"/>
          </p:cNvPicPr>
          <p:nvPr/>
        </p:nvPicPr>
        <p:blipFill>
          <a:blip r:embed="rId2"/>
          <a:stretch>
            <a:fillRect/>
          </a:stretch>
        </p:blipFill>
        <p:spPr>
          <a:xfrm>
            <a:off x="5645953" y="1984176"/>
            <a:ext cx="2400300" cy="3492500"/>
          </a:xfrm>
          <a:prstGeom prst="rect">
            <a:avLst/>
          </a:prstGeom>
        </p:spPr>
      </p:pic>
      <p:sp>
        <p:nvSpPr>
          <p:cNvPr id="5" name="TextBox 4"/>
          <p:cNvSpPr txBox="1"/>
          <p:nvPr/>
        </p:nvSpPr>
        <p:spPr>
          <a:xfrm>
            <a:off x="5063944" y="5590897"/>
            <a:ext cx="3716695" cy="230832"/>
          </a:xfrm>
          <a:prstGeom prst="rect">
            <a:avLst/>
          </a:prstGeom>
          <a:noFill/>
        </p:spPr>
        <p:txBody>
          <a:bodyPr wrap="none" rtlCol="0">
            <a:spAutoFit/>
          </a:bodyPr>
          <a:lstStyle/>
          <a:p>
            <a:r>
              <a:rPr lang="en-US" sz="900" dirty="0" smtClean="0"/>
              <a:t>http://</a:t>
            </a:r>
            <a:r>
              <a:rPr lang="en-US" sz="900" dirty="0" err="1" smtClean="0"/>
              <a:t>media.merchantcircle.com</a:t>
            </a:r>
            <a:r>
              <a:rPr lang="en-US" sz="900" dirty="0" smtClean="0"/>
              <a:t>/6203953/Snoopy-</a:t>
            </a:r>
            <a:r>
              <a:rPr lang="en-US" sz="900" dirty="0" err="1" smtClean="0"/>
              <a:t>Computer_full.jpeg</a:t>
            </a:r>
            <a:endParaRPr lang="en-US" sz="900" dirty="0"/>
          </a:p>
        </p:txBody>
      </p:sp>
    </p:spTree>
    <p:extLst>
      <p:ext uri="{BB962C8B-B14F-4D97-AF65-F5344CB8AC3E}">
        <p14:creationId xmlns:p14="http://schemas.microsoft.com/office/powerpoint/2010/main" val="42176816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Snoopy Cache Coherence Protocol</a:t>
            </a:r>
            <a:endParaRPr lang="en-US" dirty="0"/>
          </a:p>
        </p:txBody>
      </p:sp>
      <p:sp>
        <p:nvSpPr>
          <p:cNvPr id="3" name="Content Placeholder 2"/>
          <p:cNvSpPr>
            <a:spLocks noGrp="1"/>
          </p:cNvSpPr>
          <p:nvPr>
            <p:ph idx="1"/>
          </p:nvPr>
        </p:nvSpPr>
        <p:spPr/>
        <p:txBody>
          <a:bodyPr>
            <a:normAutofit lnSpcReduction="10000"/>
          </a:bodyPr>
          <a:lstStyle/>
          <a:p>
            <a:r>
              <a:rPr lang="en-US" dirty="0" smtClean="0"/>
              <a:t>Write-Invalidate</a:t>
            </a:r>
          </a:p>
          <a:p>
            <a:pPr lvl="1"/>
            <a:r>
              <a:rPr lang="en-US" dirty="0" smtClean="0"/>
              <a:t>When new data is written, all other copies in all other caches are invalidated</a:t>
            </a:r>
          </a:p>
          <a:p>
            <a:pPr lvl="1"/>
            <a:r>
              <a:rPr lang="en-US" dirty="0" smtClean="0"/>
              <a:t>“Passive”</a:t>
            </a:r>
          </a:p>
          <a:p>
            <a:pPr lvl="1"/>
            <a:r>
              <a:rPr lang="en-US" dirty="0" smtClean="0"/>
              <a:t>e.g. Berkeley, </a:t>
            </a:r>
            <a:r>
              <a:rPr lang="en-US" dirty="0" err="1" smtClean="0"/>
              <a:t>Illionois</a:t>
            </a:r>
            <a:r>
              <a:rPr lang="en-US" dirty="0" smtClean="0"/>
              <a:t>, Write-Once</a:t>
            </a:r>
          </a:p>
          <a:p>
            <a:r>
              <a:rPr lang="en-US" dirty="0" smtClean="0"/>
              <a:t>Write-Broadcast / Write-Update</a:t>
            </a:r>
          </a:p>
          <a:p>
            <a:pPr lvl="1"/>
            <a:r>
              <a:rPr lang="en-US" dirty="0" smtClean="0"/>
              <a:t>When new data is written, update all other cached copies</a:t>
            </a:r>
          </a:p>
          <a:p>
            <a:pPr lvl="1"/>
            <a:r>
              <a:rPr lang="en-US" dirty="0" smtClean="0"/>
              <a:t>“Active”</a:t>
            </a:r>
          </a:p>
          <a:p>
            <a:pPr lvl="1"/>
            <a:r>
              <a:rPr lang="en-US" dirty="0" smtClean="0"/>
              <a:t>e.g. Firefly, Dragon</a:t>
            </a:r>
          </a:p>
        </p:txBody>
      </p:sp>
    </p:spTree>
    <p:extLst>
      <p:ext uri="{BB962C8B-B14F-4D97-AF65-F5344CB8AC3E}">
        <p14:creationId xmlns:p14="http://schemas.microsoft.com/office/powerpoint/2010/main" val="1949518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a:t>
            </a:r>
            <a:r>
              <a:rPr lang="en-US" dirty="0" smtClean="0"/>
              <a:t>Once</a:t>
            </a:r>
            <a:r>
              <a:rPr lang="en-US" baseline="30000" dirty="0" smtClean="0"/>
              <a:t>[1][6]</a:t>
            </a:r>
            <a:endParaRPr lang="en-US" dirty="0"/>
          </a:p>
        </p:txBody>
      </p:sp>
      <p:sp>
        <p:nvSpPr>
          <p:cNvPr id="3" name="Content Placeholder 2"/>
          <p:cNvSpPr>
            <a:spLocks noGrp="1"/>
          </p:cNvSpPr>
          <p:nvPr>
            <p:ph idx="1"/>
          </p:nvPr>
        </p:nvSpPr>
        <p:spPr/>
        <p:txBody>
          <a:bodyPr/>
          <a:lstStyle/>
          <a:p>
            <a:r>
              <a:rPr lang="en-US" dirty="0" smtClean="0"/>
              <a:t>First snoopy cache protocol described.</a:t>
            </a:r>
          </a:p>
          <a:p>
            <a:r>
              <a:rPr lang="en-US" dirty="0" smtClean="0"/>
              <a:t>Four possible states for a memory block in cache</a:t>
            </a:r>
          </a:p>
          <a:p>
            <a:pPr lvl="1"/>
            <a:r>
              <a:rPr lang="en-US" dirty="0" smtClean="0"/>
              <a:t>INVALID</a:t>
            </a:r>
          </a:p>
          <a:p>
            <a:pPr lvl="1"/>
            <a:r>
              <a:rPr lang="en-US" dirty="0" smtClean="0"/>
              <a:t>VALID</a:t>
            </a:r>
          </a:p>
          <a:p>
            <a:pPr lvl="1"/>
            <a:r>
              <a:rPr lang="en-US" dirty="0" smtClean="0"/>
              <a:t>RESERVED</a:t>
            </a:r>
          </a:p>
          <a:p>
            <a:pPr lvl="1"/>
            <a:r>
              <a:rPr lang="en-US" dirty="0" smtClean="0"/>
              <a:t>DIRTY</a:t>
            </a:r>
          </a:p>
          <a:p>
            <a:r>
              <a:rPr lang="en-US" dirty="0" smtClean="0"/>
              <a:t>Multiple memory readers allowed simultaneously, not multiple writers</a:t>
            </a:r>
            <a:endParaRPr lang="en-US" dirty="0"/>
          </a:p>
        </p:txBody>
      </p:sp>
    </p:spTree>
    <p:extLst>
      <p:ext uri="{BB962C8B-B14F-4D97-AF65-F5344CB8AC3E}">
        <p14:creationId xmlns:p14="http://schemas.microsoft.com/office/powerpoint/2010/main" val="8119380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3163</TotalTime>
  <Words>2304</Words>
  <Application>Microsoft Macintosh PowerPoint</Application>
  <PresentationFormat>On-screen Show (4:3)</PresentationFormat>
  <Paragraphs>676</Paragraphs>
  <Slides>54</Slides>
  <Notes>45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Capital</vt:lpstr>
      <vt:lpstr>EE126 Final Presentation</vt:lpstr>
      <vt:lpstr>Multiprocessing[6]</vt:lpstr>
      <vt:lpstr>The Cache Coherence Problem</vt:lpstr>
      <vt:lpstr>The Cache Coherence Problem</vt:lpstr>
      <vt:lpstr>Solutions</vt:lpstr>
      <vt:lpstr>Solution:</vt:lpstr>
      <vt:lpstr>Snoopy Cache</vt:lpstr>
      <vt:lpstr>Snoopy Cache Coherence Protocol</vt:lpstr>
      <vt:lpstr>Write-Once[1][6]</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Firefly Protocol[1]</vt:lpstr>
      <vt:lpstr>Firefly Protocol</vt:lpstr>
      <vt:lpstr>Firefly Protocol</vt:lpstr>
      <vt:lpstr>Firefly Protocol</vt:lpstr>
      <vt:lpstr>Firefly Protocol</vt:lpstr>
      <vt:lpstr>PowerPoint Presentation</vt:lpstr>
      <vt:lpstr>Firefly Protocol</vt:lpstr>
      <vt:lpstr>Firefly Protocol</vt:lpstr>
      <vt:lpstr>Firefly Protocol</vt:lpstr>
      <vt:lpstr>Firefly Protocol</vt:lpstr>
      <vt:lpstr>Firefly Protocol</vt:lpstr>
      <vt:lpstr>Firefly Protocol</vt:lpstr>
      <vt:lpstr>Firefly Protocol</vt:lpstr>
      <vt:lpstr>Comparison</vt:lpstr>
      <vt:lpstr>What’s next?</vt:lpstr>
      <vt:lpstr>What’s next?</vt:lpstr>
      <vt:lpstr>Snoopy Cache Conclusions</vt:lpstr>
      <vt:lpstr>Works Cited</vt:lpstr>
      <vt:lpstr>Questions?</vt:lpstr>
      <vt:lpstr>Write-Once</vt:lpstr>
      <vt:lpstr>Write-Once</vt:lpstr>
      <vt:lpstr>Write-Once</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lpstr>Write Once Protocol</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Frizzell</dc:creator>
  <cp:lastModifiedBy>Bradley Frizzell</cp:lastModifiedBy>
  <cp:revision>37</cp:revision>
  <dcterms:created xsi:type="dcterms:W3CDTF">2014-11-30T15:10:39Z</dcterms:created>
  <dcterms:modified xsi:type="dcterms:W3CDTF">2014-12-02T21:34:57Z</dcterms:modified>
</cp:coreProperties>
</file>